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9"/>
  </p:notesMasterIdLst>
  <p:sldIdLst>
    <p:sldId id="329" r:id="rId2"/>
    <p:sldId id="332" r:id="rId3"/>
    <p:sldId id="313" r:id="rId4"/>
    <p:sldId id="259" r:id="rId5"/>
    <p:sldId id="331" r:id="rId6"/>
    <p:sldId id="366" r:id="rId7"/>
    <p:sldId id="264" r:id="rId8"/>
    <p:sldId id="274" r:id="rId9"/>
    <p:sldId id="350" r:id="rId10"/>
    <p:sldId id="266" r:id="rId11"/>
    <p:sldId id="293" r:id="rId12"/>
    <p:sldId id="275" r:id="rId13"/>
    <p:sldId id="386" r:id="rId14"/>
    <p:sldId id="267" r:id="rId15"/>
    <p:sldId id="344" r:id="rId16"/>
    <p:sldId id="310" r:id="rId17"/>
    <p:sldId id="295" r:id="rId18"/>
    <p:sldId id="334" r:id="rId19"/>
    <p:sldId id="268" r:id="rId20"/>
    <p:sldId id="387" r:id="rId21"/>
    <p:sldId id="367" r:id="rId22"/>
    <p:sldId id="269" r:id="rId23"/>
    <p:sldId id="336" r:id="rId24"/>
    <p:sldId id="276" r:id="rId25"/>
    <p:sldId id="296" r:id="rId26"/>
    <p:sldId id="271" r:id="rId27"/>
    <p:sldId id="365" r:id="rId28"/>
    <p:sldId id="278" r:id="rId29"/>
    <p:sldId id="352" r:id="rId30"/>
    <p:sldId id="272" r:id="rId31"/>
    <p:sldId id="349" r:id="rId32"/>
    <p:sldId id="289" r:id="rId33"/>
    <p:sldId id="320" r:id="rId34"/>
    <p:sldId id="288" r:id="rId35"/>
    <p:sldId id="319" r:id="rId36"/>
    <p:sldId id="372" r:id="rId37"/>
    <p:sldId id="333" r:id="rId38"/>
    <p:sldId id="312" r:id="rId39"/>
    <p:sldId id="280" r:id="rId40"/>
    <p:sldId id="321" r:id="rId41"/>
    <p:sldId id="330" r:id="rId42"/>
    <p:sldId id="327" r:id="rId43"/>
    <p:sldId id="347" r:id="rId44"/>
    <p:sldId id="378" r:id="rId45"/>
    <p:sldId id="379" r:id="rId46"/>
    <p:sldId id="277" r:id="rId47"/>
    <p:sldId id="341" r:id="rId48"/>
    <p:sldId id="325" r:id="rId49"/>
    <p:sldId id="304" r:id="rId50"/>
    <p:sldId id="369" r:id="rId51"/>
    <p:sldId id="388" r:id="rId52"/>
    <p:sldId id="371" r:id="rId53"/>
    <p:sldId id="353" r:id="rId54"/>
    <p:sldId id="354" r:id="rId55"/>
    <p:sldId id="355" r:id="rId56"/>
    <p:sldId id="356" r:id="rId57"/>
    <p:sldId id="357" r:id="rId58"/>
    <p:sldId id="358" r:id="rId59"/>
    <p:sldId id="359" r:id="rId60"/>
    <p:sldId id="360" r:id="rId61"/>
    <p:sldId id="361" r:id="rId62"/>
    <p:sldId id="362" r:id="rId63"/>
    <p:sldId id="380" r:id="rId64"/>
    <p:sldId id="381" r:id="rId65"/>
    <p:sldId id="382" r:id="rId66"/>
    <p:sldId id="383" r:id="rId67"/>
    <p:sldId id="384" r:id="rId6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15" autoAdjust="0"/>
    <p:restoredTop sz="93361" autoAdjust="0"/>
  </p:normalViewPr>
  <p:slideViewPr>
    <p:cSldViewPr snapToGrid="0">
      <p:cViewPr>
        <p:scale>
          <a:sx n="96" d="100"/>
          <a:sy n="96" d="100"/>
        </p:scale>
        <p:origin x="77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0F26A2-014F-4408-ADF0-557FBD042CCA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D32B77A-D98C-4C8D-9011-62DFCB60ED12}">
      <dgm:prSet/>
      <dgm:spPr/>
      <dgm:t>
        <a:bodyPr/>
        <a:lstStyle/>
        <a:p>
          <a:pPr rtl="0"/>
          <a:r>
            <a:rPr lang="en-US" smtClean="0"/>
            <a:t>Initial qualification task</a:t>
          </a:r>
          <a:endParaRPr lang="en-US"/>
        </a:p>
      </dgm:t>
    </dgm:pt>
    <dgm:pt modelId="{78F654C8-BB7C-48F7-96BB-CD629D588B7D}" type="parTrans" cxnId="{A1E35876-E2AC-4B0D-923A-31788F28FA56}">
      <dgm:prSet/>
      <dgm:spPr/>
      <dgm:t>
        <a:bodyPr/>
        <a:lstStyle/>
        <a:p>
          <a:endParaRPr lang="en-US"/>
        </a:p>
      </dgm:t>
    </dgm:pt>
    <dgm:pt modelId="{8666EFC7-A320-4DE7-AE56-73FDF0085E56}" type="sibTrans" cxnId="{A1E35876-E2AC-4B0D-923A-31788F28FA56}">
      <dgm:prSet/>
      <dgm:spPr/>
      <dgm:t>
        <a:bodyPr/>
        <a:lstStyle/>
        <a:p>
          <a:endParaRPr lang="en-US"/>
        </a:p>
      </dgm:t>
    </dgm:pt>
    <dgm:pt modelId="{910FA1AF-F4A0-434B-B9B3-554C77D2D8F7}">
      <dgm:prSet/>
      <dgm:spPr/>
      <dgm:t>
        <a:bodyPr/>
        <a:lstStyle/>
        <a:p>
          <a:pPr rtl="0"/>
          <a:r>
            <a:rPr lang="en-US" smtClean="0"/>
            <a:t>Interleaved training task</a:t>
          </a:r>
          <a:endParaRPr lang="en-US"/>
        </a:p>
      </dgm:t>
    </dgm:pt>
    <dgm:pt modelId="{0281601B-40EF-4899-AC04-31C69AB18547}" type="parTrans" cxnId="{68F8EE99-BA2A-4E27-AF02-A1625BA806CF}">
      <dgm:prSet/>
      <dgm:spPr/>
      <dgm:t>
        <a:bodyPr/>
        <a:lstStyle/>
        <a:p>
          <a:endParaRPr lang="en-US"/>
        </a:p>
      </dgm:t>
    </dgm:pt>
    <dgm:pt modelId="{42F5F208-F06B-4143-A056-40B8695BB6F3}" type="sibTrans" cxnId="{68F8EE99-BA2A-4E27-AF02-A1625BA806CF}">
      <dgm:prSet/>
      <dgm:spPr/>
      <dgm:t>
        <a:bodyPr/>
        <a:lstStyle/>
        <a:p>
          <a:endParaRPr lang="en-US"/>
        </a:p>
      </dgm:t>
    </dgm:pt>
    <dgm:pt modelId="{80CA6E73-B3FD-4365-A1EF-62DA190148EF}">
      <dgm:prSet/>
      <dgm:spPr/>
      <dgm:t>
        <a:bodyPr/>
        <a:lstStyle/>
        <a:p>
          <a:pPr rtl="0"/>
          <a:r>
            <a:rPr lang="en-US" smtClean="0"/>
            <a:t>Interleaved QA task</a:t>
          </a:r>
          <a:endParaRPr lang="en-US"/>
        </a:p>
      </dgm:t>
    </dgm:pt>
    <dgm:pt modelId="{E615BE19-C71F-41D1-AE39-4E5CF707F750}" type="parTrans" cxnId="{21F0D071-1FC4-4DDF-BDA5-1DBEF5060808}">
      <dgm:prSet/>
      <dgm:spPr/>
      <dgm:t>
        <a:bodyPr/>
        <a:lstStyle/>
        <a:p>
          <a:endParaRPr lang="en-US"/>
        </a:p>
      </dgm:t>
    </dgm:pt>
    <dgm:pt modelId="{D8DC0C23-DBCB-41E9-BF04-D3646EFE1A02}" type="sibTrans" cxnId="{21F0D071-1FC4-4DDF-BDA5-1DBEF5060808}">
      <dgm:prSet/>
      <dgm:spPr/>
      <dgm:t>
        <a:bodyPr/>
        <a:lstStyle/>
        <a:p>
          <a:endParaRPr lang="en-US"/>
        </a:p>
      </dgm:t>
    </dgm:pt>
    <dgm:pt modelId="{876E40B3-BB7F-43FA-83F5-E5AEF6CEB8B2}" type="pres">
      <dgm:prSet presAssocID="{A40F26A2-014F-4408-ADF0-557FBD042CCA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2E4957A7-742C-4FD4-9509-A2CC4CA5AF2C}" type="pres">
      <dgm:prSet presAssocID="{1D32B77A-D98C-4C8D-9011-62DFCB60ED12}" presName="horFlow" presStyleCnt="0"/>
      <dgm:spPr/>
    </dgm:pt>
    <dgm:pt modelId="{AFE59539-CCC1-4007-BB4B-C430B1D955ED}" type="pres">
      <dgm:prSet presAssocID="{1D32B77A-D98C-4C8D-9011-62DFCB60ED12}" presName="bigChev" presStyleLbl="node1" presStyleIdx="0" presStyleCnt="3" custLinFactNeighborX="-67"/>
      <dgm:spPr/>
    </dgm:pt>
    <dgm:pt modelId="{69E22625-6D2E-46F1-8423-0703DFDB0D66}" type="pres">
      <dgm:prSet presAssocID="{1D32B77A-D98C-4C8D-9011-62DFCB60ED12}" presName="vSp" presStyleCnt="0"/>
      <dgm:spPr/>
    </dgm:pt>
    <dgm:pt modelId="{CD34159A-0934-4388-8DA5-268B32716E23}" type="pres">
      <dgm:prSet presAssocID="{910FA1AF-F4A0-434B-B9B3-554C77D2D8F7}" presName="horFlow" presStyleCnt="0"/>
      <dgm:spPr/>
    </dgm:pt>
    <dgm:pt modelId="{769E3AA2-994A-43C0-A194-62D2F4D3F2B0}" type="pres">
      <dgm:prSet presAssocID="{910FA1AF-F4A0-434B-B9B3-554C77D2D8F7}" presName="bigChev" presStyleLbl="node1" presStyleIdx="1" presStyleCnt="3"/>
      <dgm:spPr/>
    </dgm:pt>
    <dgm:pt modelId="{78B11E64-158A-4726-A2D1-E4A42EEED44D}" type="pres">
      <dgm:prSet presAssocID="{910FA1AF-F4A0-434B-B9B3-554C77D2D8F7}" presName="vSp" presStyleCnt="0"/>
      <dgm:spPr/>
    </dgm:pt>
    <dgm:pt modelId="{2F2D5899-5868-48E3-BB66-6D33832E8CA8}" type="pres">
      <dgm:prSet presAssocID="{80CA6E73-B3FD-4365-A1EF-62DA190148EF}" presName="horFlow" presStyleCnt="0"/>
      <dgm:spPr/>
    </dgm:pt>
    <dgm:pt modelId="{DC4E3D2A-FDF0-4CD7-B68B-4A14609CC09C}" type="pres">
      <dgm:prSet presAssocID="{80CA6E73-B3FD-4365-A1EF-62DA190148EF}" presName="bigChev" presStyleLbl="node1" presStyleIdx="2" presStyleCnt="3"/>
      <dgm:spPr/>
    </dgm:pt>
  </dgm:ptLst>
  <dgm:cxnLst>
    <dgm:cxn modelId="{4DE64E3D-B8AD-4E5F-88AE-B6807EE793FC}" type="presOf" srcId="{80CA6E73-B3FD-4365-A1EF-62DA190148EF}" destId="{DC4E3D2A-FDF0-4CD7-B68B-4A14609CC09C}" srcOrd="0" destOrd="0" presId="urn:microsoft.com/office/officeart/2005/8/layout/lProcess3"/>
    <dgm:cxn modelId="{CF1B1465-4C6D-4109-A7C6-ED2C23F60F2F}" type="presOf" srcId="{A40F26A2-014F-4408-ADF0-557FBD042CCA}" destId="{876E40B3-BB7F-43FA-83F5-E5AEF6CEB8B2}" srcOrd="0" destOrd="0" presId="urn:microsoft.com/office/officeart/2005/8/layout/lProcess3"/>
    <dgm:cxn modelId="{930FF2C0-BD1C-4607-BF98-361611AA15E5}" type="presOf" srcId="{910FA1AF-F4A0-434B-B9B3-554C77D2D8F7}" destId="{769E3AA2-994A-43C0-A194-62D2F4D3F2B0}" srcOrd="0" destOrd="0" presId="urn:microsoft.com/office/officeart/2005/8/layout/lProcess3"/>
    <dgm:cxn modelId="{A1E35876-E2AC-4B0D-923A-31788F28FA56}" srcId="{A40F26A2-014F-4408-ADF0-557FBD042CCA}" destId="{1D32B77A-D98C-4C8D-9011-62DFCB60ED12}" srcOrd="0" destOrd="0" parTransId="{78F654C8-BB7C-48F7-96BB-CD629D588B7D}" sibTransId="{8666EFC7-A320-4DE7-AE56-73FDF0085E56}"/>
    <dgm:cxn modelId="{21F0D071-1FC4-4DDF-BDA5-1DBEF5060808}" srcId="{A40F26A2-014F-4408-ADF0-557FBD042CCA}" destId="{80CA6E73-B3FD-4365-A1EF-62DA190148EF}" srcOrd="2" destOrd="0" parTransId="{E615BE19-C71F-41D1-AE39-4E5CF707F750}" sibTransId="{D8DC0C23-DBCB-41E9-BF04-D3646EFE1A02}"/>
    <dgm:cxn modelId="{68F8EE99-BA2A-4E27-AF02-A1625BA806CF}" srcId="{A40F26A2-014F-4408-ADF0-557FBD042CCA}" destId="{910FA1AF-F4A0-434B-B9B3-554C77D2D8F7}" srcOrd="1" destOrd="0" parTransId="{0281601B-40EF-4899-AC04-31C69AB18547}" sibTransId="{42F5F208-F06B-4143-A056-40B8695BB6F3}"/>
    <dgm:cxn modelId="{054DD8B9-533F-4719-96FA-2E230CF62672}" type="presOf" srcId="{1D32B77A-D98C-4C8D-9011-62DFCB60ED12}" destId="{AFE59539-CCC1-4007-BB4B-C430B1D955ED}" srcOrd="0" destOrd="0" presId="urn:microsoft.com/office/officeart/2005/8/layout/lProcess3"/>
    <dgm:cxn modelId="{BFC38B2F-C200-4911-A3BF-7526B2971B83}" type="presParOf" srcId="{876E40B3-BB7F-43FA-83F5-E5AEF6CEB8B2}" destId="{2E4957A7-742C-4FD4-9509-A2CC4CA5AF2C}" srcOrd="0" destOrd="0" presId="urn:microsoft.com/office/officeart/2005/8/layout/lProcess3"/>
    <dgm:cxn modelId="{D23E123E-69E4-4D66-8F32-7FC1A51CE01F}" type="presParOf" srcId="{2E4957A7-742C-4FD4-9509-A2CC4CA5AF2C}" destId="{AFE59539-CCC1-4007-BB4B-C430B1D955ED}" srcOrd="0" destOrd="0" presId="urn:microsoft.com/office/officeart/2005/8/layout/lProcess3"/>
    <dgm:cxn modelId="{CC86CD09-48BF-42AE-B28B-14CFE609C102}" type="presParOf" srcId="{876E40B3-BB7F-43FA-83F5-E5AEF6CEB8B2}" destId="{69E22625-6D2E-46F1-8423-0703DFDB0D66}" srcOrd="1" destOrd="0" presId="urn:microsoft.com/office/officeart/2005/8/layout/lProcess3"/>
    <dgm:cxn modelId="{5453DB94-607E-4C33-8AF0-35FA0C9A4D25}" type="presParOf" srcId="{876E40B3-BB7F-43FA-83F5-E5AEF6CEB8B2}" destId="{CD34159A-0934-4388-8DA5-268B32716E23}" srcOrd="2" destOrd="0" presId="urn:microsoft.com/office/officeart/2005/8/layout/lProcess3"/>
    <dgm:cxn modelId="{547D1818-6ED6-47CD-AD5C-8F756CDB0D99}" type="presParOf" srcId="{CD34159A-0934-4388-8DA5-268B32716E23}" destId="{769E3AA2-994A-43C0-A194-62D2F4D3F2B0}" srcOrd="0" destOrd="0" presId="urn:microsoft.com/office/officeart/2005/8/layout/lProcess3"/>
    <dgm:cxn modelId="{13630323-8F9B-4F33-AB49-5C5B9ABE21C2}" type="presParOf" srcId="{876E40B3-BB7F-43FA-83F5-E5AEF6CEB8B2}" destId="{78B11E64-158A-4726-A2D1-E4A42EEED44D}" srcOrd="3" destOrd="0" presId="urn:microsoft.com/office/officeart/2005/8/layout/lProcess3"/>
    <dgm:cxn modelId="{A3B457D2-8B07-4079-968C-8AE6659EEF74}" type="presParOf" srcId="{876E40B3-BB7F-43FA-83F5-E5AEF6CEB8B2}" destId="{2F2D5899-5868-48E3-BB66-6D33832E8CA8}" srcOrd="4" destOrd="0" presId="urn:microsoft.com/office/officeart/2005/8/layout/lProcess3"/>
    <dgm:cxn modelId="{64B472BC-3A40-4EEE-8820-E75EA4B3388C}" type="presParOf" srcId="{2F2D5899-5868-48E3-BB66-6D33832E8CA8}" destId="{DC4E3D2A-FDF0-4CD7-B68B-4A14609CC09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E59539-CCC1-4007-BB4B-C430B1D955ED}">
      <dsp:nvSpPr>
        <dsp:cNvPr id="0" name=""/>
        <dsp:cNvSpPr/>
      </dsp:nvSpPr>
      <dsp:spPr>
        <a:xfrm>
          <a:off x="878175" y="187"/>
          <a:ext cx="3420665" cy="13682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/>
            <a:t>Initial qualification task</a:t>
          </a:r>
          <a:endParaRPr lang="en-US" sz="3100" kern="1200"/>
        </a:p>
      </dsp:txBody>
      <dsp:txXfrm>
        <a:off x="1562308" y="187"/>
        <a:ext cx="2052399" cy="1368266"/>
      </dsp:txXfrm>
    </dsp:sp>
    <dsp:sp modelId="{769E3AA2-994A-43C0-A194-62D2F4D3F2B0}">
      <dsp:nvSpPr>
        <dsp:cNvPr id="0" name=""/>
        <dsp:cNvSpPr/>
      </dsp:nvSpPr>
      <dsp:spPr>
        <a:xfrm>
          <a:off x="880467" y="1560010"/>
          <a:ext cx="3420665" cy="13682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/>
            <a:t>Interleaved training task</a:t>
          </a:r>
          <a:endParaRPr lang="en-US" sz="3100" kern="1200"/>
        </a:p>
      </dsp:txBody>
      <dsp:txXfrm>
        <a:off x="1564600" y="1560010"/>
        <a:ext cx="2052399" cy="1368266"/>
      </dsp:txXfrm>
    </dsp:sp>
    <dsp:sp modelId="{DC4E3D2A-FDF0-4CD7-B68B-4A14609CC09C}">
      <dsp:nvSpPr>
        <dsp:cNvPr id="0" name=""/>
        <dsp:cNvSpPr/>
      </dsp:nvSpPr>
      <dsp:spPr>
        <a:xfrm>
          <a:off x="880467" y="3119834"/>
          <a:ext cx="3420665" cy="13682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/>
            <a:t>Interleaved QA task</a:t>
          </a:r>
          <a:endParaRPr lang="en-US" sz="3100" kern="1200"/>
        </a:p>
      </dsp:txBody>
      <dsp:txXfrm>
        <a:off x="1564600" y="3119834"/>
        <a:ext cx="2052399" cy="13682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1.jpeg>
</file>

<file path=ppt/media/image22.png>
</file>

<file path=ppt/media/image23.png>
</file>

<file path=ppt/media/image24.jpeg>
</file>

<file path=ppt/media/image240.png>
</file>

<file path=ppt/media/image25.png>
</file>

<file path=ppt/media/image250.png>
</file>

<file path=ppt/media/image251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wmf>
</file>

<file path=ppt/media/image3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9AA126-45A7-4EDA-8CFA-1A82DC3111AD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1A129-924B-40A1-97D2-8D4C6E4EA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861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from software evaluation:</a:t>
            </a:r>
          </a:p>
          <a:p>
            <a:r>
              <a:rPr lang="en-US" dirty="0" smtClean="0"/>
              <a:t>Output depends on task &amp; user</a:t>
            </a:r>
            <a:r>
              <a:rPr lang="en-US" baseline="0" dirty="0" smtClean="0"/>
              <a:t> / </a:t>
            </a:r>
            <a:r>
              <a:rPr lang="en-US" dirty="0" smtClean="0"/>
              <a:t>Subjective quality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66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Should we use ‘about the same’ vs. ‘the same??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002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judgment</a:t>
            </a:r>
            <a:r>
              <a:rPr lang="en-US" baseline="0" dirty="0" smtClean="0"/>
              <a:t> is not enough!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0033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446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Pay per task: how much of judges’ time do you want</a:t>
            </a:r>
            <a:r>
              <a:rPr lang="en-US" baseline="0" dirty="0" smtClean="0"/>
              <a:t> to borrow?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877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layout?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3073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26FBD7-0069-4AA6-9F74-3A289ACC8C9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170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Dev team should definitely be the first judges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5355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Screenshot?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4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Tasks with known answers are interleaved with regular tasks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14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Judges need regular stream of jobs</a:t>
            </a:r>
            <a:r>
              <a:rPr lang="en-US" baseline="0" dirty="0" smtClean="0"/>
              <a:t> to stick to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33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r>
              <a:rPr lang="en-US" baseline="0" dirty="0" smtClean="0"/>
              <a:t> is critical in every stages of </a:t>
            </a:r>
            <a:r>
              <a:rPr lang="en-US" baseline="0" dirty="0" smtClean="0"/>
              <a:t>development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Harry Shum: ‘We are as good as having the perfect WSE if we perfect the evaluation’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634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9473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24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the rest of this talk, I’ll follow the steps</a:t>
            </a:r>
            <a:r>
              <a:rPr lang="en-US" baseline="0" dirty="0" smtClean="0"/>
              <a:t> for 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4123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to be careful if you want to change the judging interface suddenly…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18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</a:t>
            </a:r>
            <a:r>
              <a:rPr lang="en-US" baseline="0" dirty="0" smtClean="0"/>
              <a:t> can be derived from the sampling distribution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6805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10D2D5-8B99-4958-9B21-835D011AC9B3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9729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, which is our best guess for the population mean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0292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you flip this,</a:t>
            </a:r>
            <a:r>
              <a:rPr lang="en-US" baseline="0" dirty="0" smtClean="0"/>
              <a:t> you can have hypothesis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818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Compared</a:t>
            </a:r>
            <a:r>
              <a:rPr lang="en-US" baseline="0" dirty="0" smtClean="0"/>
              <a:t> to Pt.1 where Emine focused on Academic IR evaluation, I’ll focus on what people in industry care about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67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the rest of this talk, I’ll follow the steps</a:t>
            </a:r>
            <a:r>
              <a:rPr lang="en-US" baseline="0" dirty="0" smtClean="0"/>
              <a:t> for 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60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25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TREC topic </a:t>
            </a:r>
            <a:r>
              <a:rPr lang="en-US" dirty="0" err="1" smtClean="0"/>
              <a:t>desc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45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ground</a:t>
            </a:r>
            <a:r>
              <a:rPr lang="en-US" baseline="0" dirty="0" smtClean="0"/>
              <a:t> for comparison / What if the judge doesn’t understand the intent?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76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ground</a:t>
            </a:r>
            <a:r>
              <a:rPr lang="en-US" baseline="0" dirty="0" smtClean="0"/>
              <a:t> for comparison / What if the judge doesn’t understand the intent?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76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9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209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818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11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74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18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81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233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25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471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711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D605E-345D-424E-A287-9592BD55C3C5}" type="datetimeFigureOut">
              <a:rPr lang="en-US" smtClean="0"/>
              <a:t>8/8/2015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76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emine.yilmaz@ucl.ac.uk" TargetMode="External"/><Relationship Id="rId2" Type="http://schemas.openxmlformats.org/officeDocument/2006/relationships/hyperlink" Target="mailto:jink@Microsoft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ter-rater_reliability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lideshare.net/ipeirotis/managing-crowdsourced-human-computatio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2.w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psychologist.com/d3/CI/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0.png"/><Relationship Id="rId4" Type="http://schemas.openxmlformats.org/officeDocument/2006/relationships/image" Target="../media/image24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460" y="1848872"/>
            <a:ext cx="1102708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IR Evaluation: </a:t>
            </a:r>
            <a:br>
              <a:rPr lang="en-US" dirty="0" smtClean="0"/>
            </a:br>
            <a:r>
              <a:rPr lang="en-US" dirty="0" smtClean="0"/>
              <a:t>Designing an End-to-End</a:t>
            </a:r>
            <a:br>
              <a:rPr lang="en-US" dirty="0" smtClean="0"/>
            </a:br>
            <a:r>
              <a:rPr lang="en-US" dirty="0" smtClean="0"/>
              <a:t> Offline Evaluation Pipeline (2)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28547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Jin Young Kim, Microsoft</a:t>
            </a:r>
          </a:p>
          <a:p>
            <a:r>
              <a:rPr lang="en-GB" dirty="0">
                <a:hlinkClick r:id="rId2"/>
              </a:rPr>
              <a:t>jink@microsoft.com</a:t>
            </a:r>
            <a:endParaRPr lang="en-GB" dirty="0"/>
          </a:p>
          <a:p>
            <a:endParaRPr lang="en-GB" dirty="0"/>
          </a:p>
          <a:p>
            <a:r>
              <a:rPr lang="en-GB" dirty="0"/>
              <a:t>Emine Yilmaz, University College London</a:t>
            </a:r>
          </a:p>
          <a:p>
            <a:r>
              <a:rPr lang="en-GB" dirty="0" smtClean="0">
                <a:hlinkClick r:id="rId3"/>
              </a:rPr>
              <a:t>emine.yilmaz@ucl.ac.uk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0083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tasks (queries)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</a:t>
            </a:r>
            <a:r>
              <a:rPr lang="en-US" dirty="0" smtClean="0"/>
              <a:t>andom </a:t>
            </a:r>
            <a:r>
              <a:rPr lang="en-US" dirty="0"/>
              <a:t>sample of </a:t>
            </a:r>
            <a:r>
              <a:rPr lang="en-US" dirty="0" smtClean="0"/>
              <a:t>user query </a:t>
            </a:r>
            <a:r>
              <a:rPr lang="en-US" dirty="0"/>
              <a:t>is </a:t>
            </a:r>
            <a:r>
              <a:rPr lang="en-US" dirty="0" smtClean="0"/>
              <a:t>common method</a:t>
            </a:r>
            <a:endParaRPr lang="en-US" dirty="0"/>
          </a:p>
          <a:p>
            <a:pPr lvl="1"/>
            <a:r>
              <a:rPr lang="en-US" dirty="0" smtClean="0"/>
              <a:t>What can go wrong in this approach?</a:t>
            </a:r>
          </a:p>
          <a:p>
            <a:endParaRPr lang="en-US" dirty="0" smtClean="0"/>
          </a:p>
          <a:p>
            <a:r>
              <a:rPr lang="en-US" dirty="0" smtClean="0"/>
              <a:t>Sampling criteria</a:t>
            </a:r>
          </a:p>
          <a:p>
            <a:pPr lvl="1"/>
            <a:r>
              <a:rPr lang="en-US" dirty="0" smtClean="0"/>
              <a:t>Representative</a:t>
            </a:r>
            <a:r>
              <a:rPr lang="en-US" dirty="0" smtClean="0"/>
              <a:t>: </a:t>
            </a:r>
            <a:r>
              <a:rPr lang="en-US" dirty="0" smtClean="0"/>
              <a:t>Are </a:t>
            </a:r>
            <a:r>
              <a:rPr lang="en-US" dirty="0" smtClean="0"/>
              <a:t>the samples representative of the user traffic?</a:t>
            </a:r>
          </a:p>
          <a:p>
            <a:pPr lvl="1"/>
            <a:r>
              <a:rPr lang="en-US" dirty="0" smtClean="0"/>
              <a:t>Actionable: Are they targeted for what we’re trying to improve on?</a:t>
            </a:r>
          </a:p>
          <a:p>
            <a:endParaRPr lang="en-US" dirty="0" smtClean="0"/>
          </a:p>
          <a:p>
            <a:r>
              <a:rPr lang="en-US" dirty="0" smtClean="0"/>
              <a:t>Need for more context</a:t>
            </a:r>
            <a:endParaRPr lang="en-US" dirty="0" smtClean="0"/>
          </a:p>
          <a:p>
            <a:pPr lvl="1"/>
            <a:r>
              <a:rPr lang="en-US" dirty="0" smtClean="0"/>
              <a:t>Are </a:t>
            </a:r>
            <a:r>
              <a:rPr lang="en-US" dirty="0" smtClean="0"/>
              <a:t>queries specific </a:t>
            </a:r>
            <a:r>
              <a:rPr lang="en-US" dirty="0" smtClean="0"/>
              <a:t>enough for consistent judgment?</a:t>
            </a:r>
          </a:p>
        </p:txBody>
      </p:sp>
    </p:spTree>
    <p:extLst>
      <p:ext uri="{BB962C8B-B14F-4D97-AF65-F5344CB8AC3E}">
        <p14:creationId xmlns:p14="http://schemas.microsoft.com/office/powerpoint/2010/main" val="239197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30415"/>
          <a:stretch/>
        </p:blipFill>
        <p:spPr>
          <a:xfrm>
            <a:off x="6539235" y="1825625"/>
            <a:ext cx="4949380" cy="47431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contexts </a:t>
            </a:r>
            <a:r>
              <a:rPr lang="en-US" dirty="0"/>
              <a:t>if query alone is not enough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Context examples:</a:t>
            </a:r>
          </a:p>
          <a:p>
            <a:pPr lvl="1"/>
            <a:r>
              <a:rPr lang="en-US" dirty="0"/>
              <a:t>User’s location</a:t>
            </a:r>
          </a:p>
          <a:p>
            <a:pPr lvl="1"/>
            <a:r>
              <a:rPr lang="en-US" dirty="0" smtClean="0"/>
              <a:t>Task description</a:t>
            </a:r>
          </a:p>
          <a:p>
            <a:pPr lvl="1"/>
            <a:r>
              <a:rPr lang="en-US" dirty="0" smtClean="0"/>
              <a:t>Session </a:t>
            </a:r>
            <a:r>
              <a:rPr lang="en-US" dirty="0" smtClean="0"/>
              <a:t>history</a:t>
            </a:r>
          </a:p>
          <a:p>
            <a:pPr lvl="1"/>
            <a:r>
              <a:rPr lang="en-US" dirty="0" smtClean="0"/>
              <a:t>…</a:t>
            </a:r>
          </a:p>
          <a:p>
            <a:endParaRPr lang="en-US" dirty="0"/>
          </a:p>
          <a:p>
            <a:r>
              <a:rPr lang="en-US" dirty="0" smtClean="0"/>
              <a:t>Cost of </a:t>
            </a:r>
            <a:r>
              <a:rPr lang="en-US" dirty="0" smtClean="0"/>
              <a:t>contextual judging</a:t>
            </a:r>
            <a:endParaRPr lang="en-US" dirty="0" smtClean="0"/>
          </a:p>
          <a:p>
            <a:pPr lvl="1"/>
            <a:r>
              <a:rPr lang="en-US" dirty="0" smtClean="0"/>
              <a:t>Potentially need more </a:t>
            </a:r>
            <a:r>
              <a:rPr lang="en-US" dirty="0" smtClean="0"/>
              <a:t>judgments</a:t>
            </a:r>
          </a:p>
          <a:p>
            <a:pPr lvl="1"/>
            <a:r>
              <a:rPr lang="en-US" dirty="0" smtClean="0"/>
              <a:t>Increase </a:t>
            </a:r>
            <a:r>
              <a:rPr lang="en-US" dirty="0" smtClean="0"/>
              <a:t>judge’s cognitive 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393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judging interface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9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in designing </a:t>
            </a:r>
            <a:r>
              <a:rPr lang="en-US" dirty="0"/>
              <a:t>a judging interface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Maximum information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Minimum efforts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Minimum errors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9731" y="1701683"/>
            <a:ext cx="4173657" cy="45992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884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4463348" y="1690688"/>
            <a:ext cx="6960269" cy="4524900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Designing a judging interface: </a:t>
            </a:r>
            <a:r>
              <a:rPr lang="en-US" dirty="0" smtClean="0"/>
              <a:t>SERP*</a:t>
            </a:r>
            <a:endParaRPr lang="en-US" dirty="0" smtClean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Responses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Judging Target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539" y="1885339"/>
            <a:ext cx="3695845" cy="40726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55856" y="1789013"/>
            <a:ext cx="26228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Q: How would you rate the search results?</a:t>
            </a:r>
          </a:p>
          <a:p>
            <a:r>
              <a:rPr lang="en-US" dirty="0" smtClean="0"/>
              <a:t>    </a:t>
            </a:r>
            <a:r>
              <a:rPr lang="en-US" dirty="0"/>
              <a:t>Not Relevant</a:t>
            </a:r>
          </a:p>
          <a:p>
            <a:r>
              <a:rPr lang="en-US" dirty="0"/>
              <a:t>    Fair</a:t>
            </a:r>
          </a:p>
          <a:p>
            <a:r>
              <a:rPr lang="en-US" dirty="0"/>
              <a:t>    Good</a:t>
            </a:r>
          </a:p>
          <a:p>
            <a:r>
              <a:rPr lang="en-US" dirty="0"/>
              <a:t>    Excellent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Q: Why do you think so?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8" name="Oval 7"/>
          <p:cNvSpPr/>
          <p:nvPr/>
        </p:nvSpPr>
        <p:spPr>
          <a:xfrm>
            <a:off x="4752493" y="2453186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752493" y="2716948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752493" y="3003120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752493" y="327729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4764655" y="4467250"/>
            <a:ext cx="2285484" cy="148261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700759" y="6256596"/>
            <a:ext cx="448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*SERP: Search Engine Results Page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06250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Practice: Design your own Judging </a:t>
            </a:r>
            <a:r>
              <a:rPr lang="en-US" dirty="0" smtClean="0"/>
              <a:t>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can go wrong with the </a:t>
            </a:r>
            <a:r>
              <a:rPr lang="en-US" dirty="0" smtClean="0"/>
              <a:t>evaluation interface?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How can </a:t>
            </a:r>
            <a:r>
              <a:rPr lang="en-US" dirty="0" smtClean="0"/>
              <a:t>you improve the evaluation interface?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39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go wrong 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Judges </a:t>
            </a:r>
            <a:r>
              <a:rPr lang="en-US" dirty="0" smtClean="0"/>
              <a:t>may like some part of the page, but not others</a:t>
            </a:r>
          </a:p>
          <a:p>
            <a:endParaRPr lang="en-US" dirty="0" smtClean="0"/>
          </a:p>
          <a:p>
            <a:r>
              <a:rPr lang="en-US" dirty="0" smtClean="0"/>
              <a:t>Judges may not understand the </a:t>
            </a:r>
            <a:r>
              <a:rPr lang="en-US" dirty="0" smtClean="0"/>
              <a:t>query at all</a:t>
            </a:r>
          </a:p>
          <a:p>
            <a:endParaRPr lang="en-US" dirty="0"/>
          </a:p>
          <a:p>
            <a:r>
              <a:rPr lang="en-US" dirty="0" smtClean="0"/>
              <a:t>Each judge may understand the task </a:t>
            </a:r>
            <a:r>
              <a:rPr lang="en-US" dirty="0" smtClean="0"/>
              <a:t>differently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Rating can be very subjective without a clear baseline</a:t>
            </a:r>
          </a:p>
          <a:p>
            <a:endParaRPr lang="en-US" dirty="0"/>
          </a:p>
          <a:p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2050" name="Picture 2" descr="http://3.bp.blogspot.com/-06Zvs__EZAM/TZlBBEAOHOI/AAAAAAAAAOY/V364ItyZfhs/s1600/Wondering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4072" y="4625036"/>
            <a:ext cx="1835619" cy="189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913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2364204" y="1821442"/>
            <a:ext cx="6960269" cy="4524900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Designing a judging interface: web result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56712" y="1919767"/>
            <a:ext cx="26228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Given ‘</a:t>
            </a:r>
            <a:r>
              <a:rPr lang="en-US" b="1" i="1" dirty="0" smtClean="0"/>
              <a:t>crowdsourcing</a:t>
            </a:r>
            <a:r>
              <a:rPr lang="en-US" b="1" dirty="0" smtClean="0"/>
              <a:t>’ as a query, how would you rate the webpage?</a:t>
            </a:r>
          </a:p>
          <a:p>
            <a:r>
              <a:rPr lang="en-US" dirty="0" smtClean="0"/>
              <a:t>    Not Relevant</a:t>
            </a:r>
          </a:p>
          <a:p>
            <a:r>
              <a:rPr lang="en-US" dirty="0" smtClean="0"/>
              <a:t>    Fair</a:t>
            </a:r>
          </a:p>
          <a:p>
            <a:r>
              <a:rPr lang="en-US" dirty="0" smtClean="0"/>
              <a:t>    Good</a:t>
            </a:r>
          </a:p>
          <a:p>
            <a:r>
              <a:rPr lang="en-US" dirty="0" smtClean="0"/>
              <a:t>    Excellent</a:t>
            </a:r>
          </a:p>
          <a:p>
            <a:r>
              <a:rPr lang="en-US" dirty="0" smtClean="0"/>
              <a:t>    </a:t>
            </a:r>
          </a:p>
          <a:p>
            <a:endParaRPr lang="en-US" dirty="0"/>
          </a:p>
          <a:p>
            <a:r>
              <a:rPr lang="en-US" b="1" dirty="0" smtClean="0"/>
              <a:t>Q: Why do you think so?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8" name="Oval 7"/>
          <p:cNvSpPr/>
          <p:nvPr/>
        </p:nvSpPr>
        <p:spPr>
          <a:xfrm>
            <a:off x="2653349" y="2872039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653349" y="3135801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653349" y="342197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653349" y="3696146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665511" y="4841310"/>
            <a:ext cx="2285484" cy="123930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0903" y="2061614"/>
            <a:ext cx="3556458" cy="408367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808253" y="6401848"/>
            <a:ext cx="4055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Now the judging target is specific enough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99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Judging Guideline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03574" cy="4351338"/>
          </a:xfrm>
        </p:spPr>
        <p:txBody>
          <a:bodyPr/>
          <a:lstStyle/>
          <a:p>
            <a:r>
              <a:rPr lang="en-US" dirty="0" smtClean="0"/>
              <a:t>A document for judges to read before starting the task</a:t>
            </a:r>
          </a:p>
          <a:p>
            <a:endParaRPr lang="en-US" dirty="0" smtClean="0"/>
          </a:p>
          <a:p>
            <a:r>
              <a:rPr lang="en-US" dirty="0" smtClean="0"/>
              <a:t>Need to keep simple (i.e., one page), especially for crowd judges</a:t>
            </a:r>
          </a:p>
          <a:p>
            <a:endParaRPr lang="en-US" dirty="0"/>
          </a:p>
          <a:p>
            <a:r>
              <a:rPr lang="en-US" dirty="0"/>
              <a:t>Can’t </a:t>
            </a:r>
            <a:r>
              <a:rPr lang="en-US" dirty="0" smtClean="0"/>
              <a:t>rely on the guideline for all instructions: use training / tooltips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099" y="680718"/>
            <a:ext cx="4837325" cy="567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251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Designing a judging interface: side-by-side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719890" y="1797619"/>
            <a:ext cx="10633910" cy="4421602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838" y="1990122"/>
            <a:ext cx="3641253" cy="40125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82317" y="1901960"/>
            <a:ext cx="26228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Q: How would you compare two results?</a:t>
            </a:r>
          </a:p>
          <a:p>
            <a:r>
              <a:rPr lang="en-US" dirty="0" smtClean="0"/>
              <a:t>    Left </a:t>
            </a:r>
            <a:r>
              <a:rPr lang="en-US" dirty="0" smtClean="0"/>
              <a:t>much better</a:t>
            </a:r>
            <a:endParaRPr lang="en-US" dirty="0" smtClean="0"/>
          </a:p>
          <a:p>
            <a:r>
              <a:rPr lang="en-US" dirty="0" smtClean="0"/>
              <a:t>    Left </a:t>
            </a:r>
            <a:r>
              <a:rPr lang="en-US" dirty="0" smtClean="0"/>
              <a:t>better</a:t>
            </a:r>
            <a:endParaRPr lang="en-US" dirty="0" smtClean="0"/>
          </a:p>
          <a:p>
            <a:r>
              <a:rPr lang="en-US" dirty="0" smtClean="0"/>
              <a:t>    About the same</a:t>
            </a:r>
          </a:p>
          <a:p>
            <a:r>
              <a:rPr lang="en-US" dirty="0" smtClean="0"/>
              <a:t>    Right </a:t>
            </a:r>
            <a:r>
              <a:rPr lang="en-US" dirty="0" smtClean="0"/>
              <a:t>better</a:t>
            </a:r>
            <a:endParaRPr lang="en-US" dirty="0" smtClean="0"/>
          </a:p>
          <a:p>
            <a:r>
              <a:rPr lang="en-US" dirty="0" smtClean="0"/>
              <a:t>    Right </a:t>
            </a:r>
            <a:r>
              <a:rPr lang="en-US" dirty="0" smtClean="0"/>
              <a:t>much better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Q: Why do you think so?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9" name="Oval 8"/>
          <p:cNvSpPr/>
          <p:nvPr/>
        </p:nvSpPr>
        <p:spPr>
          <a:xfrm>
            <a:off x="978954" y="256613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78954" y="282989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978954" y="311606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978954" y="3390240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78954" y="366441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91116" y="4580197"/>
            <a:ext cx="2285484" cy="1422456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6125" y="1990122"/>
            <a:ext cx="3688113" cy="40125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62319" y="6357315"/>
            <a:ext cx="5791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other page establishes a clear baseline for the judgment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09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Speaker Bio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Graduated from UMass Amherst with </a:t>
            </a:r>
            <a:r>
              <a:rPr lang="en-US" dirty="0" err="1" smtClean="0"/>
              <a:t>Ph.D</a:t>
            </a:r>
            <a:r>
              <a:rPr lang="en-US" dirty="0" smtClean="0"/>
              <a:t> in 2012</a:t>
            </a:r>
          </a:p>
          <a:p>
            <a:endParaRPr lang="en-US" dirty="0"/>
          </a:p>
          <a:p>
            <a:r>
              <a:rPr lang="en-US" dirty="0" smtClean="0"/>
              <a:t>Spent past 3 years in Bing’s Relevance Measurement / Science Team</a:t>
            </a:r>
          </a:p>
          <a:p>
            <a:endParaRPr lang="en-US" dirty="0" smtClean="0"/>
          </a:p>
          <a:p>
            <a:r>
              <a:rPr lang="en-US" dirty="0" smtClean="0"/>
              <a:t>Taught MSFT course on offline evaluation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Passionate for working with data of all kinds </a:t>
            </a:r>
            <a:br>
              <a:rPr lang="en-US" dirty="0" smtClean="0"/>
            </a:br>
            <a:r>
              <a:rPr lang="en-US" dirty="0" smtClean="0"/>
              <a:t>(search, personal, baseball, …)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048" y="3713260"/>
            <a:ext cx="4435874" cy="300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264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463" y="365125"/>
            <a:ext cx="10819074" cy="1325563"/>
          </a:xfrm>
        </p:spPr>
        <p:txBody>
          <a:bodyPr>
            <a:normAutofit/>
          </a:bodyPr>
          <a:lstStyle/>
          <a:p>
            <a:r>
              <a:rPr lang="en-US" dirty="0"/>
              <a:t>Evaluation by Comparing Result Sets in </a:t>
            </a:r>
            <a:r>
              <a:rPr lang="en-US" dirty="0" smtClean="0"/>
              <a:t>Context</a:t>
            </a:r>
            <a:endParaRPr 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670" y="1825625"/>
            <a:ext cx="7620660" cy="474767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088316" y="1204159"/>
            <a:ext cx="1358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[Thomas’06]</a:t>
            </a:r>
          </a:p>
        </p:txBody>
      </p:sp>
    </p:spTree>
    <p:extLst>
      <p:ext uri="{BB962C8B-B14F-4D97-AF65-F5344CB8AC3E}">
        <p14:creationId xmlns:p14="http://schemas.microsoft.com/office/powerpoint/2010/main" val="111426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or </a:t>
            </a:r>
            <a:r>
              <a:rPr lang="en-US" dirty="0" smtClean="0"/>
              <a:t>There: Preference </a:t>
            </a:r>
            <a:r>
              <a:rPr lang="en-US" dirty="0"/>
              <a:t>Judgments for Relevance </a:t>
            </a:r>
            <a:r>
              <a:rPr lang="en-US" baseline="-25000" dirty="0"/>
              <a:t>[</a:t>
            </a:r>
            <a:r>
              <a:rPr lang="en-US" baseline="-25000" dirty="0" err="1" smtClean="0"/>
              <a:t>Carterette</a:t>
            </a:r>
            <a:r>
              <a:rPr lang="en-US" baseline="-25000" dirty="0"/>
              <a:t> </a:t>
            </a:r>
            <a:r>
              <a:rPr lang="en-US" baseline="-25000" dirty="0" smtClean="0"/>
              <a:t>et al. 2008]</a:t>
            </a:r>
            <a:endParaRPr 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3" y="1767472"/>
            <a:ext cx="7320935" cy="45116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769" y="1748025"/>
            <a:ext cx="7205926" cy="45286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07743" y="6311900"/>
            <a:ext cx="5342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Higher inter-judge agreement in preference judgement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829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Tips on judging interface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Use plain language (i.e., avoid jargons)</a:t>
            </a:r>
          </a:p>
          <a:p>
            <a:endParaRPr lang="en-US" dirty="0"/>
          </a:p>
          <a:p>
            <a:r>
              <a:rPr lang="en-US" dirty="0" smtClean="0"/>
              <a:t>Make the UI light and simple (e.g., no scroll)</a:t>
            </a:r>
          </a:p>
          <a:p>
            <a:endParaRPr lang="en-US" dirty="0"/>
          </a:p>
          <a:p>
            <a:r>
              <a:rPr lang="en-US" dirty="0" smtClean="0"/>
              <a:t>Put ‘I don’t know’ </a:t>
            </a:r>
            <a:r>
              <a:rPr lang="en-US" dirty="0" smtClean="0"/>
              <a:t>(skip) option </a:t>
            </a:r>
            <a:r>
              <a:rPr lang="en-US" dirty="0" smtClean="0"/>
              <a:t>(to avoid random responses)</a:t>
            </a:r>
          </a:p>
          <a:p>
            <a:endParaRPr lang="en-US" dirty="0"/>
          </a:p>
          <a:p>
            <a:r>
              <a:rPr lang="en-US" dirty="0" smtClean="0"/>
              <a:t>Collect optional textual comments (for rationale or feedback)</a:t>
            </a:r>
          </a:p>
          <a:p>
            <a:endParaRPr lang="en-US" dirty="0"/>
          </a:p>
          <a:p>
            <a:r>
              <a:rPr lang="en-US" dirty="0" smtClean="0"/>
              <a:t>Collect judging time and behavioral log data (for quality control)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96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008783" cy="1325563"/>
          </a:xfrm>
        </p:spPr>
        <p:txBody>
          <a:bodyPr/>
          <a:lstStyle/>
          <a:p>
            <a:r>
              <a:rPr lang="en-US" dirty="0" smtClean="0"/>
              <a:t>Using Hidden </a:t>
            </a:r>
            <a:r>
              <a:rPr lang="en-US" dirty="0" smtClean="0"/>
              <a:t>Tasks for Quality Control </a:t>
            </a:r>
            <a:r>
              <a:rPr lang="en-US" baseline="-25000" dirty="0"/>
              <a:t>[</a:t>
            </a:r>
            <a:r>
              <a:rPr lang="en-US" baseline="-25000" dirty="0" smtClean="0"/>
              <a:t>Alonso ’15] </a:t>
            </a:r>
            <a:endParaRPr 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77963" cy="4351338"/>
          </a:xfrm>
        </p:spPr>
        <p:txBody>
          <a:bodyPr/>
          <a:lstStyle/>
          <a:p>
            <a:r>
              <a:rPr lang="en-US" dirty="0" smtClean="0"/>
              <a:t>Ask simple questions that require judges to read the contents</a:t>
            </a:r>
          </a:p>
          <a:p>
            <a:endParaRPr lang="en-US" dirty="0"/>
          </a:p>
          <a:p>
            <a:r>
              <a:rPr lang="en-US" dirty="0" smtClean="0"/>
              <a:t>This prepare the judge for actual judging </a:t>
            </a:r>
            <a:r>
              <a:rPr lang="en-US" dirty="0" smtClean="0"/>
              <a:t>task</a:t>
            </a:r>
          </a:p>
          <a:p>
            <a:endParaRPr lang="en-US" dirty="0"/>
          </a:p>
          <a:p>
            <a:r>
              <a:rPr lang="en-US" dirty="0" smtClean="0"/>
              <a:t>This provide </a:t>
            </a:r>
            <a:r>
              <a:rPr lang="en-US" dirty="0" smtClean="0"/>
              <a:t>ways to </a:t>
            </a:r>
            <a:r>
              <a:rPr lang="en-US" dirty="0" smtClean="0"/>
              <a:t>verify if </a:t>
            </a:r>
            <a:r>
              <a:rPr lang="en-US" dirty="0" smtClean="0"/>
              <a:t>the response is bogus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163" y="1825625"/>
            <a:ext cx="6130820" cy="38969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93612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an experiment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7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judgments to an experiment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Experiment</a:t>
            </a:r>
          </a:p>
          <a:p>
            <a:pPr lvl="1"/>
            <a:r>
              <a:rPr lang="en-US" dirty="0" smtClean="0"/>
              <a:t>A set of judgments collected with a particular goal</a:t>
            </a:r>
          </a:p>
          <a:p>
            <a:pPr lvl="1"/>
            <a:r>
              <a:rPr lang="en-US" dirty="0" smtClean="0"/>
              <a:t>A typical experiment consists of many tasks and judgments</a:t>
            </a:r>
          </a:p>
          <a:p>
            <a:pPr lvl="1"/>
            <a:r>
              <a:rPr lang="en-US" dirty="0" smtClean="0"/>
              <a:t>Multiple judgments are collected for each task (overlap)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Types of goals</a:t>
            </a:r>
          </a:p>
          <a:p>
            <a:pPr lvl="1"/>
            <a:r>
              <a:rPr lang="en-US" dirty="0" smtClean="0"/>
              <a:t>Resource planning: where to invest in next few months?</a:t>
            </a:r>
          </a:p>
          <a:p>
            <a:pPr lvl="1"/>
            <a:r>
              <a:rPr lang="en-US" dirty="0" smtClean="0"/>
              <a:t>Feature debugging: what can go wrong with this feature?</a:t>
            </a:r>
          </a:p>
          <a:p>
            <a:pPr lvl="1"/>
            <a:r>
              <a:rPr lang="en-US" dirty="0" smtClean="0"/>
              <a:t>Shipping decision: should we ship the feature to the production?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0916134"/>
              </p:ext>
            </p:extLst>
          </p:nvPr>
        </p:nvGraphicFramePr>
        <p:xfrm>
          <a:off x="10287970" y="2218224"/>
          <a:ext cx="1365585" cy="329184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455195"/>
                <a:gridCol w="455195"/>
                <a:gridCol w="455195"/>
              </a:tblGrid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10014192" y="5535727"/>
            <a:ext cx="1960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9</a:t>
            </a:r>
            <a:r>
              <a:rPr lang="en-US" b="1" dirty="0" smtClean="0"/>
              <a:t> tasks X 3 overlap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386018" y="1825625"/>
            <a:ext cx="1197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Judgments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 rot="16200000">
            <a:off x="9773542" y="3706185"/>
            <a:ext cx="6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Tasks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16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Breakdown of </a:t>
            </a:r>
            <a:r>
              <a:rPr lang="en-US" dirty="0" smtClean="0"/>
              <a:t>Experimental Cost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much </a:t>
            </a:r>
            <a:r>
              <a:rPr lang="en-US" dirty="0" smtClean="0"/>
              <a:t>money (time) </a:t>
            </a:r>
            <a:r>
              <a:rPr lang="en-US" dirty="0" smtClean="0"/>
              <a:t>spent per task</a:t>
            </a:r>
            <a:r>
              <a:rPr lang="en-US" dirty="0" smtClean="0"/>
              <a:t>?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How many (overlap) judgments per task?</a:t>
            </a:r>
          </a:p>
          <a:p>
            <a:endParaRPr lang="en-US" dirty="0" smtClean="0"/>
          </a:p>
          <a:p>
            <a:r>
              <a:rPr lang="en-US" dirty="0"/>
              <a:t>How many </a:t>
            </a:r>
            <a:r>
              <a:rPr lang="en-US" dirty="0" smtClean="0"/>
              <a:t>tasks within experiment?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1075890" y="4850490"/>
            <a:ext cx="2295801" cy="7827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$ (time) </a:t>
            </a:r>
            <a:r>
              <a:rPr lang="en-US" sz="2000" b="1" dirty="0" smtClean="0"/>
              <a:t/>
            </a:r>
            <a:br>
              <a:rPr lang="en-US" sz="2000" b="1" dirty="0" smtClean="0"/>
            </a:br>
            <a:r>
              <a:rPr lang="en-US" sz="2000" b="1" dirty="0" smtClean="0"/>
              <a:t>per </a:t>
            </a:r>
            <a:r>
              <a:rPr lang="en-US" sz="2000" b="1" dirty="0"/>
              <a:t>Judgment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937420" y="4850490"/>
            <a:ext cx="2295801" cy="7827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# Judgments </a:t>
            </a:r>
            <a:r>
              <a:rPr lang="en-US" sz="2000" b="1" dirty="0" smtClean="0"/>
              <a:t/>
            </a:r>
            <a:br>
              <a:rPr lang="en-US" sz="2000" b="1" dirty="0" smtClean="0"/>
            </a:br>
            <a:r>
              <a:rPr lang="en-US" sz="2000" b="1" dirty="0" smtClean="0"/>
              <a:t>per </a:t>
            </a:r>
            <a:r>
              <a:rPr lang="en-US" sz="2000" b="1" dirty="0"/>
              <a:t>Task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798950" y="4838298"/>
            <a:ext cx="2295801" cy="7827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# Tasks within Experiment</a:t>
            </a:r>
          </a:p>
        </p:txBody>
      </p:sp>
      <p:sp>
        <p:nvSpPr>
          <p:cNvPr id="17" name="Cross 16"/>
          <p:cNvSpPr/>
          <p:nvPr/>
        </p:nvSpPr>
        <p:spPr>
          <a:xfrm rot="18900000">
            <a:off x="3552831" y="5200324"/>
            <a:ext cx="203449" cy="183316"/>
          </a:xfrm>
          <a:prstGeom prst="plus">
            <a:avLst>
              <a:gd name="adj" fmla="val 40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18" name="Cross 17"/>
          <p:cNvSpPr/>
          <p:nvPr/>
        </p:nvSpPr>
        <p:spPr>
          <a:xfrm rot="18900000">
            <a:off x="6414360" y="5200325"/>
            <a:ext cx="203449" cy="183316"/>
          </a:xfrm>
          <a:prstGeom prst="plus">
            <a:avLst>
              <a:gd name="adj" fmla="val 40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/>
          <p:cNvSpPr txBox="1"/>
          <p:nvPr/>
        </p:nvSpPr>
        <p:spPr>
          <a:xfrm>
            <a:off x="1275547" y="5761586"/>
            <a:ext cx="22422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 </a:t>
            </a:r>
            <a:r>
              <a:rPr lang="en-US" dirty="0" smtClean="0"/>
              <a:t>cent </a:t>
            </a:r>
            <a:r>
              <a:rPr lang="en-US" dirty="0" smtClean="0"/>
              <a:t>= 30 second</a:t>
            </a:r>
          </a:p>
          <a:p>
            <a:r>
              <a:rPr lang="en-US" dirty="0" smtClean="0"/>
              <a:t>(12$/HR)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083402" y="5736070"/>
            <a:ext cx="2149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 judgments per task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536385" y="5736070"/>
            <a:ext cx="820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 tasks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935771"/>
              </p:ext>
            </p:extLst>
          </p:nvPr>
        </p:nvGraphicFramePr>
        <p:xfrm>
          <a:off x="10287970" y="2444083"/>
          <a:ext cx="1365585" cy="329184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455195"/>
                <a:gridCol w="455195"/>
                <a:gridCol w="455195"/>
              </a:tblGrid>
              <a:tr h="345435"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Rectangle 18"/>
          <p:cNvSpPr/>
          <p:nvPr/>
        </p:nvSpPr>
        <p:spPr>
          <a:xfrm>
            <a:off x="10172140" y="5761586"/>
            <a:ext cx="1619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Total cost: 2.7$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386018" y="2051484"/>
            <a:ext cx="1197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Judgments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 rot="16200000">
            <a:off x="9773542" y="3932044"/>
            <a:ext cx="6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Tasks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79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of Pay per Task</a:t>
            </a:r>
            <a:endParaRPr 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Higher pay per task doesn’t improve judging quality, but throughput</a:t>
            </a: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107" y="2542829"/>
            <a:ext cx="4390568" cy="3784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938" y="2492632"/>
            <a:ext cx="4516165" cy="3819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5628104" y="1027906"/>
            <a:ext cx="2551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[Mason and Watts, 2009]</a:t>
            </a:r>
          </a:p>
        </p:txBody>
      </p:sp>
    </p:spTree>
    <p:extLst>
      <p:ext uri="{BB962C8B-B14F-4D97-AF65-F5344CB8AC3E}">
        <p14:creationId xmlns:p14="http://schemas.microsoft.com/office/powerpoint/2010/main" val="315864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overlap judgments?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Better task understanding</a:t>
            </a:r>
          </a:p>
          <a:p>
            <a:pPr lvl="1"/>
            <a:r>
              <a:rPr lang="en-US" dirty="0" smtClean="0"/>
              <a:t>What’s the distribution of labels?</a:t>
            </a:r>
          </a:p>
          <a:p>
            <a:pPr lvl="1"/>
            <a:r>
              <a:rPr lang="en-US" dirty="0" smtClean="0"/>
              <a:t>What are judges’ collective feedback?</a:t>
            </a:r>
          </a:p>
          <a:p>
            <a:pPr lvl="1"/>
            <a:endParaRPr lang="en-US" dirty="0" smtClean="0"/>
          </a:p>
          <a:p>
            <a:r>
              <a:rPr lang="en-US" dirty="0"/>
              <a:t>Q</a:t>
            </a:r>
            <a:r>
              <a:rPr lang="en-US" dirty="0" smtClean="0"/>
              <a:t>uality control for labels / judges</a:t>
            </a:r>
            <a:endParaRPr lang="en-US" dirty="0"/>
          </a:p>
          <a:p>
            <a:pPr lvl="1"/>
            <a:r>
              <a:rPr lang="en-US" dirty="0" smtClean="0"/>
              <a:t>What is the majority opinion for each task?</a:t>
            </a:r>
          </a:p>
          <a:p>
            <a:pPr lvl="1"/>
            <a:r>
              <a:rPr lang="en-US" dirty="0" smtClean="0"/>
              <a:t>Who </a:t>
            </a:r>
            <a:r>
              <a:rPr lang="en-US" dirty="0"/>
              <a:t>tends to disagree with </a:t>
            </a:r>
            <a:r>
              <a:rPr lang="en-US" dirty="0" smtClean="0"/>
              <a:t>the majority </a:t>
            </a:r>
            <a:r>
              <a:rPr lang="en-US" dirty="0"/>
              <a:t>opinion?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3074" name="Picture 2" descr="http://butnowyouknow.files.wordpress.com/2009/08/majority-scal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1158" y="3381440"/>
            <a:ext cx="3866882" cy="3017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838200" y="5357004"/>
            <a:ext cx="6597770" cy="10416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Majority opinion is not always right, especially before you have enough of good judges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354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Majority Voting and Label Quality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4286"/>
            <a:ext cx="10515600" cy="4351338"/>
          </a:xfrm>
        </p:spPr>
        <p:txBody>
          <a:bodyPr/>
          <a:lstStyle/>
          <a:p>
            <a:r>
              <a:rPr lang="en-GB" dirty="0"/>
              <a:t>Ask multiple </a:t>
            </a:r>
            <a:r>
              <a:rPr lang="en-GB" dirty="0" smtClean="0"/>
              <a:t>labellers</a:t>
            </a:r>
            <a:r>
              <a:rPr lang="en-GB" dirty="0"/>
              <a:t>, keep majority label as “true” label</a:t>
            </a:r>
          </a:p>
          <a:p>
            <a:r>
              <a:rPr lang="en-GB" dirty="0" smtClean="0"/>
              <a:t>Quality </a:t>
            </a:r>
            <a:r>
              <a:rPr lang="en-GB" dirty="0"/>
              <a:t>is probability of being correct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348" y="2667009"/>
            <a:ext cx="7205366" cy="3972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10262" y="3854254"/>
            <a:ext cx="225489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 smtClean="0">
                <a:latin typeface="Calibri" panose="020F0502020204030204" pitchFamily="34" charset="0"/>
              </a:rPr>
              <a:t>p</a:t>
            </a:r>
            <a:r>
              <a:rPr lang="en-GB" sz="2000" dirty="0" smtClean="0">
                <a:latin typeface="Calibri" panose="020F0502020204030204" pitchFamily="34" charset="0"/>
              </a:rPr>
              <a:t>: </a:t>
            </a:r>
            <a:r>
              <a:rPr lang="en-GB" sz="2000" dirty="0" smtClean="0">
                <a:latin typeface="Calibri" panose="020F0502020204030204" pitchFamily="34" charset="0"/>
              </a:rPr>
              <a:t>probability</a:t>
            </a:r>
            <a:endParaRPr lang="en-GB" sz="2000" dirty="0">
              <a:latin typeface="Calibri" panose="020F0502020204030204" pitchFamily="34" charset="0"/>
            </a:endParaRPr>
          </a:p>
          <a:p>
            <a:r>
              <a:rPr lang="en-GB" sz="2000" dirty="0">
                <a:latin typeface="Calibri" panose="020F0502020204030204" pitchFamily="34" charset="0"/>
              </a:rPr>
              <a:t>of individual </a:t>
            </a:r>
            <a:r>
              <a:rPr lang="en-GB" sz="2000" dirty="0" smtClean="0">
                <a:latin typeface="Calibri-Bold"/>
              </a:rPr>
              <a:t>labeller</a:t>
            </a:r>
            <a:r>
              <a:rPr lang="en-GB" sz="2000" b="1" dirty="0" smtClean="0">
                <a:latin typeface="Calibri-Bold"/>
              </a:rPr>
              <a:t> </a:t>
            </a:r>
            <a:r>
              <a:rPr lang="en-GB" sz="2000" dirty="0" smtClean="0">
                <a:latin typeface="Calibri-Bold"/>
              </a:rPr>
              <a:t>being correct</a:t>
            </a:r>
            <a:endParaRPr lang="en-GB" sz="2000" dirty="0"/>
          </a:p>
        </p:txBody>
      </p:sp>
      <p:sp>
        <p:nvSpPr>
          <p:cNvPr id="7" name="Rectangle 6"/>
          <p:cNvSpPr/>
          <p:nvPr/>
        </p:nvSpPr>
        <p:spPr>
          <a:xfrm>
            <a:off x="8431628" y="1003881"/>
            <a:ext cx="2965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[</a:t>
            </a:r>
            <a:r>
              <a:rPr lang="en-US" dirty="0" err="1" smtClean="0"/>
              <a:t>Kuncheva</a:t>
            </a:r>
            <a:r>
              <a:rPr lang="en-US" dirty="0" smtClean="0"/>
              <a:t> </a:t>
            </a:r>
            <a:r>
              <a:rPr lang="en-US" dirty="0"/>
              <a:t>et al., PA&amp;A, </a:t>
            </a:r>
            <a:r>
              <a:rPr lang="en-US" dirty="0" smtClean="0"/>
              <a:t>2003]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115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a Data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would you evaluate Web Search, </a:t>
            </a:r>
            <a:r>
              <a:rPr lang="en-US" dirty="0"/>
              <a:t>App Recommendations, and </a:t>
            </a:r>
            <a:r>
              <a:rPr lang="en-US" dirty="0" smtClean="0"/>
              <a:t>even an Intelligent Agent?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077" y="3091510"/>
            <a:ext cx="4972484" cy="33149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780" y="3091510"/>
            <a:ext cx="4073495" cy="3472814"/>
          </a:xfrm>
          <a:prstGeom prst="rect">
            <a:avLst/>
          </a:prstGeom>
        </p:spPr>
      </p:pic>
      <p:pic>
        <p:nvPicPr>
          <p:cNvPr id="1026" name="Picture 2" descr="http://cdn1.vox-cdn.com/assets/4222613/cortana-windows-phone-theverge-5_1020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5024" y="3091510"/>
            <a:ext cx="5240046" cy="3472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335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vs. </a:t>
            </a:r>
            <a:r>
              <a:rPr lang="en-US" dirty="0" smtClean="0"/>
              <a:t>Low overlap </a:t>
            </a:r>
            <a:r>
              <a:rPr lang="en-US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High-overlap</a:t>
            </a:r>
            <a:endParaRPr lang="en-US" dirty="0" smtClean="0"/>
          </a:p>
          <a:p>
            <a:pPr lvl="1"/>
            <a:r>
              <a:rPr lang="en-US" dirty="0"/>
              <a:t>Early iteration </a:t>
            </a:r>
            <a:r>
              <a:rPr lang="en-US" dirty="0" smtClean="0"/>
              <a:t>stage</a:t>
            </a:r>
            <a:endParaRPr lang="en-US" dirty="0" smtClean="0"/>
          </a:p>
          <a:p>
            <a:pPr lvl="1"/>
            <a:r>
              <a:rPr lang="en-US" dirty="0" smtClean="0"/>
              <a:t>Information-centric tasks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Low-overlap</a:t>
            </a:r>
          </a:p>
          <a:p>
            <a:pPr lvl="1"/>
            <a:r>
              <a:rPr lang="en-US" dirty="0" smtClean="0"/>
              <a:t>Mature / production stage</a:t>
            </a:r>
            <a:endParaRPr lang="en-US" dirty="0"/>
          </a:p>
          <a:p>
            <a:pPr lvl="1"/>
            <a:r>
              <a:rPr lang="en-US" dirty="0" smtClean="0"/>
              <a:t>Number-centric tasks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819631"/>
              </p:ext>
            </p:extLst>
          </p:nvPr>
        </p:nvGraphicFramePr>
        <p:xfrm>
          <a:off x="1303878" y="4053612"/>
          <a:ext cx="3935664" cy="109728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437296"/>
                <a:gridCol w="437296"/>
                <a:gridCol w="437296"/>
                <a:gridCol w="437296"/>
                <a:gridCol w="437296"/>
                <a:gridCol w="437296"/>
                <a:gridCol w="437296"/>
                <a:gridCol w="437296"/>
                <a:gridCol w="437296"/>
              </a:tblGrid>
              <a:tr h="23736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736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736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80636"/>
              </p:ext>
            </p:extLst>
          </p:nvPr>
        </p:nvGraphicFramePr>
        <p:xfrm>
          <a:off x="10252692" y="3084101"/>
          <a:ext cx="1365585" cy="329184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455195"/>
                <a:gridCol w="455195"/>
                <a:gridCol w="455195"/>
              </a:tblGrid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224727" y="5140805"/>
            <a:ext cx="1960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3 tasks X 9 overlap</a:t>
            </a:r>
          </a:p>
        </p:txBody>
      </p:sp>
      <p:sp>
        <p:nvSpPr>
          <p:cNvPr id="7" name="Rectangle 6"/>
          <p:cNvSpPr/>
          <p:nvPr/>
        </p:nvSpPr>
        <p:spPr>
          <a:xfrm>
            <a:off x="9978914" y="6401604"/>
            <a:ext cx="1960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9</a:t>
            </a:r>
            <a:r>
              <a:rPr lang="en-US" b="1" dirty="0" smtClean="0"/>
              <a:t> tasks X 3 overlap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68764" y="3698555"/>
            <a:ext cx="1197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Judgments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770953" y="4414551"/>
            <a:ext cx="6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Tasks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350740" y="2691502"/>
            <a:ext cx="1197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Judgments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9738264" y="4572062"/>
            <a:ext cx="6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Tasks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606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Summary: Evaluation Goals &amp; Guidelines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9979239"/>
              </p:ext>
            </p:extLst>
          </p:nvPr>
        </p:nvGraphicFramePr>
        <p:xfrm>
          <a:off x="1032277" y="1830002"/>
          <a:ext cx="9662227" cy="42527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0324"/>
                <a:gridCol w="3074548"/>
                <a:gridCol w="3677355"/>
              </a:tblGrid>
              <a:tr h="70425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Evaluation Goal</a:t>
                      </a:r>
                      <a:endParaRPr lang="en-US" sz="2400" dirty="0"/>
                    </a:p>
                  </a:txBody>
                  <a:tcPr marL="82164" marR="82164" marT="41082" marB="410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Judgment Design</a:t>
                      </a:r>
                      <a:endParaRPr lang="en-US" sz="2400" dirty="0"/>
                    </a:p>
                  </a:txBody>
                  <a:tcPr marL="82164" marR="82164" marT="41082" marB="410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Experiment</a:t>
                      </a:r>
                      <a:r>
                        <a:rPr lang="en-US" sz="2400" baseline="0" dirty="0" smtClean="0"/>
                        <a:t> Design</a:t>
                      </a:r>
                      <a:endParaRPr lang="en-US" sz="2400" dirty="0"/>
                    </a:p>
                  </a:txBody>
                  <a:tcPr marL="82164" marR="82164" marT="41082" marB="41082" anchor="ctr"/>
                </a:tc>
              </a:tr>
              <a:tr h="122743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Feature </a:t>
                      </a:r>
                      <a:r>
                        <a:rPr lang="en-US" sz="2400" dirty="0" smtClean="0"/>
                        <a:t>Planning / Debugging</a:t>
                      </a:r>
                      <a:endParaRPr lang="en-US" sz="2400" dirty="0" smtClean="0"/>
                    </a:p>
                    <a:p>
                      <a:endParaRPr lang="en-US" sz="2400" dirty="0"/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Label</a:t>
                      </a:r>
                      <a:r>
                        <a:rPr lang="en-US" sz="2400" baseline="0" dirty="0" smtClean="0"/>
                        <a:t> + </a:t>
                      </a:r>
                      <a:r>
                        <a:rPr lang="en-US" sz="2400" b="1" baseline="0" dirty="0" smtClean="0"/>
                        <a:t>Comments</a:t>
                      </a:r>
                      <a:endParaRPr lang="en-US" sz="2400" b="1" dirty="0"/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Information-centric</a:t>
                      </a:r>
                      <a:br>
                        <a:rPr lang="en-US" sz="2400" dirty="0" smtClean="0"/>
                      </a:br>
                      <a:r>
                        <a:rPr lang="en-US" sz="2400" dirty="0" smtClean="0"/>
                        <a:t>(High overlap)</a:t>
                      </a:r>
                      <a:endParaRPr lang="en-US" sz="2400" dirty="0"/>
                    </a:p>
                  </a:txBody>
                  <a:tcPr marL="82164" marR="82164" marT="41082" marB="41082"/>
                </a:tc>
              </a:tr>
              <a:tr h="116052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Training Data</a:t>
                      </a:r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smtClean="0"/>
                        <a:t>Label</a:t>
                      </a:r>
                      <a:r>
                        <a:rPr lang="en-US" sz="2400" baseline="0" dirty="0" smtClean="0"/>
                        <a:t> + Comments</a:t>
                      </a:r>
                      <a:endParaRPr lang="en-US" sz="2400" dirty="0" smtClean="0"/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Specific</a:t>
                      </a:r>
                      <a:r>
                        <a:rPr lang="en-US" sz="2400" baseline="0" dirty="0" smtClean="0"/>
                        <a:t> to the algorithm</a:t>
                      </a:r>
                      <a:endParaRPr lang="en-US" sz="2400" dirty="0" smtClean="0"/>
                    </a:p>
                  </a:txBody>
                  <a:tcPr marL="82164" marR="82164" marT="41082" marB="41082"/>
                </a:tc>
              </a:tr>
              <a:tr h="116052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Shipping Decision</a:t>
                      </a:r>
                      <a:br>
                        <a:rPr lang="en-US" sz="2400" dirty="0" smtClean="0"/>
                      </a:br>
                      <a:r>
                        <a:rPr lang="en-US" sz="2400" dirty="0" smtClean="0"/>
                        <a:t>(</a:t>
                      </a:r>
                      <a:r>
                        <a:rPr lang="en-US" sz="2400" dirty="0" err="1" smtClean="0"/>
                        <a:t>ExpA</a:t>
                      </a:r>
                      <a:r>
                        <a:rPr lang="en-US" sz="2400" dirty="0" smtClean="0"/>
                        <a:t> vs. </a:t>
                      </a:r>
                      <a:r>
                        <a:rPr lang="en-US" sz="2400" dirty="0" err="1" smtClean="0"/>
                        <a:t>ExpB</a:t>
                      </a:r>
                      <a:r>
                        <a:rPr lang="en-US" sz="2400" dirty="0" smtClean="0"/>
                        <a:t>)</a:t>
                      </a:r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smtClean="0"/>
                        <a:t>Label</a:t>
                      </a:r>
                      <a:r>
                        <a:rPr lang="en-US" sz="2400" baseline="0" dirty="0" smtClean="0"/>
                        <a:t> + </a:t>
                      </a:r>
                      <a:r>
                        <a:rPr lang="en-US" sz="2400" b="1" baseline="0" dirty="0" smtClean="0"/>
                        <a:t>Comments</a:t>
                      </a:r>
                      <a:endParaRPr lang="en-US" sz="2400" b="1" dirty="0" smtClean="0"/>
                    </a:p>
                    <a:p>
                      <a:endParaRPr lang="en-US" sz="2400" b="0" dirty="0"/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Number-centric</a:t>
                      </a:r>
                      <a:br>
                        <a:rPr lang="en-US" sz="2400" dirty="0" smtClean="0"/>
                      </a:br>
                      <a:r>
                        <a:rPr lang="en-US" sz="2400" dirty="0" smtClean="0"/>
                        <a:t>(Low overlap)</a:t>
                      </a:r>
                      <a:endParaRPr lang="en-US" sz="2400" dirty="0" smtClean="0"/>
                    </a:p>
                  </a:txBody>
                  <a:tcPr marL="82164" marR="82164" marT="41082" marB="41082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273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</a:t>
            </a:r>
            <a:r>
              <a:rPr lang="en-US" dirty="0" smtClean="0"/>
              <a:t>the experiment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4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judge pools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Development Team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In-house (managed) judges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Crowdsourcing judges</a:t>
            </a: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5192521" y="1825625"/>
            <a:ext cx="925279" cy="35871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7427" y="5491820"/>
            <a:ext cx="22584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Less expertise</a:t>
            </a:r>
          </a:p>
          <a:p>
            <a:r>
              <a:rPr lang="en-US" sz="2400" dirty="0" smtClean="0"/>
              <a:t>More judgments</a:t>
            </a:r>
            <a:endParaRPr lang="en-US" sz="2400" dirty="0" smtClean="0"/>
          </a:p>
          <a:p>
            <a:r>
              <a:rPr lang="en-US" sz="2400" dirty="0" smtClean="0"/>
              <a:t>Closer to </a:t>
            </a:r>
            <a:r>
              <a:rPr lang="en-US" sz="2400" dirty="0" smtClean="0"/>
              <a:t>users</a:t>
            </a:r>
            <a:endParaRPr lang="en-US" sz="2400" dirty="0" smtClean="0"/>
          </a:p>
        </p:txBody>
      </p:sp>
      <p:sp>
        <p:nvSpPr>
          <p:cNvPr id="8" name="Cube 7"/>
          <p:cNvSpPr/>
          <p:nvPr/>
        </p:nvSpPr>
        <p:spPr>
          <a:xfrm>
            <a:off x="8515846" y="4287920"/>
            <a:ext cx="1184745" cy="1046748"/>
          </a:xfrm>
          <a:prstGeom prst="cub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311424" y="1765396"/>
            <a:ext cx="14387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Ground Truth Judgments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486352" y="2831098"/>
            <a:ext cx="14387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Ground Truth Judgments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752419" y="4163633"/>
            <a:ext cx="14387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Ground Truth Judgments</a:t>
            </a:r>
            <a:endParaRPr lang="en-US" dirty="0"/>
          </a:p>
        </p:txBody>
      </p:sp>
      <p:sp>
        <p:nvSpPr>
          <p:cNvPr id="12" name="Down Arrow 11"/>
          <p:cNvSpPr/>
          <p:nvPr/>
        </p:nvSpPr>
        <p:spPr>
          <a:xfrm>
            <a:off x="8602951" y="1825625"/>
            <a:ext cx="405875" cy="26509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be 5"/>
          <p:cNvSpPr/>
          <p:nvPr/>
        </p:nvSpPr>
        <p:spPr>
          <a:xfrm>
            <a:off x="8515847" y="1825625"/>
            <a:ext cx="597564" cy="527961"/>
          </a:xfrm>
          <a:prstGeom prst="cub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be 6"/>
          <p:cNvSpPr/>
          <p:nvPr/>
        </p:nvSpPr>
        <p:spPr>
          <a:xfrm>
            <a:off x="8515846" y="2930857"/>
            <a:ext cx="882595" cy="779792"/>
          </a:xfrm>
          <a:prstGeom prst="cub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8153980" y="5491820"/>
            <a:ext cx="21747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Collect ground truth labels for next stage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97965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12" grpId="0" animBg="1"/>
      <p:bldP spid="1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judge within the pool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Considerations</a:t>
            </a:r>
          </a:p>
          <a:p>
            <a:pPr lvl="1"/>
            <a:r>
              <a:rPr lang="en-US" dirty="0" smtClean="0"/>
              <a:t>Do judges have necessary knowledge?</a:t>
            </a:r>
          </a:p>
          <a:p>
            <a:pPr lvl="1"/>
            <a:r>
              <a:rPr lang="en-US" dirty="0"/>
              <a:t>Do judge profiles match with target users?</a:t>
            </a:r>
          </a:p>
          <a:p>
            <a:pPr lvl="1"/>
            <a:r>
              <a:rPr lang="en-US" dirty="0" smtClean="0"/>
              <a:t>Can they perform the task with reasonable accuracy?</a:t>
            </a:r>
          </a:p>
          <a:p>
            <a:endParaRPr lang="en-US" dirty="0" smtClean="0"/>
          </a:p>
          <a:p>
            <a:r>
              <a:rPr lang="en-US" dirty="0" smtClean="0"/>
              <a:t>Methods</a:t>
            </a:r>
          </a:p>
          <a:p>
            <a:pPr lvl="1"/>
            <a:r>
              <a:rPr lang="en-US" dirty="0"/>
              <a:t>Pre-screen judges by </a:t>
            </a:r>
            <a:r>
              <a:rPr lang="en-US" dirty="0" smtClean="0"/>
              <a:t>profile</a:t>
            </a:r>
            <a:endParaRPr lang="en-US" dirty="0"/>
          </a:p>
          <a:p>
            <a:pPr lvl="1"/>
            <a:r>
              <a:rPr lang="en-US" dirty="0"/>
              <a:t>F</a:t>
            </a:r>
            <a:r>
              <a:rPr lang="en-US" dirty="0" smtClean="0"/>
              <a:t>ilter out judges by screening </a:t>
            </a:r>
            <a:r>
              <a:rPr lang="en-US" dirty="0" smtClean="0"/>
              <a:t>task</a:t>
            </a:r>
          </a:p>
          <a:p>
            <a:pPr lvl="1"/>
            <a:r>
              <a:rPr lang="en-US" dirty="0" smtClean="0"/>
              <a:t>Kick off ‘bad’ judges regularly</a:t>
            </a:r>
            <a:endParaRPr lang="en-US" dirty="0"/>
          </a:p>
        </p:txBody>
      </p:sp>
      <p:pic>
        <p:nvPicPr>
          <p:cNvPr id="5122" name="Picture 2" descr="http://www.webpresence.tv/uk-blog/wp-content/uploads/2012/08/crowdsourcin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294" y="4186334"/>
            <a:ext cx="3141789" cy="2475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387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judges: Training </a:t>
            </a:r>
            <a:r>
              <a:rPr lang="en-US" dirty="0" smtClean="0"/>
              <a:t>tasks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2795" y="1825625"/>
            <a:ext cx="5181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991238" y="1690688"/>
            <a:ext cx="6960269" cy="4524900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183746" y="1789013"/>
            <a:ext cx="26228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Given ‘</a:t>
            </a:r>
            <a:r>
              <a:rPr lang="en-US" b="1" i="1" dirty="0" smtClean="0"/>
              <a:t>crowdsourcing</a:t>
            </a:r>
            <a:r>
              <a:rPr lang="en-US" b="1" dirty="0" smtClean="0"/>
              <a:t>’ as a query, how would you rate the webpage?</a:t>
            </a:r>
          </a:p>
          <a:p>
            <a:r>
              <a:rPr lang="en-US" dirty="0" smtClean="0"/>
              <a:t>    Bad</a:t>
            </a:r>
          </a:p>
          <a:p>
            <a:r>
              <a:rPr lang="en-US" dirty="0" smtClean="0"/>
              <a:t>    Fair</a:t>
            </a:r>
          </a:p>
          <a:p>
            <a:r>
              <a:rPr lang="en-US" dirty="0" smtClean="0"/>
              <a:t>    Good</a:t>
            </a:r>
          </a:p>
          <a:p>
            <a:r>
              <a:rPr lang="en-US" dirty="0" smtClean="0"/>
              <a:t>    Excellent</a:t>
            </a:r>
          </a:p>
          <a:p>
            <a:r>
              <a:rPr lang="en-US" dirty="0" smtClean="0"/>
              <a:t>    Perfect</a:t>
            </a:r>
          </a:p>
          <a:p>
            <a:endParaRPr lang="en-US" dirty="0"/>
          </a:p>
          <a:p>
            <a:r>
              <a:rPr lang="en-US" b="1" dirty="0" smtClean="0"/>
              <a:t>Q: Why do you think so?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18" name="Oval 17"/>
          <p:cNvSpPr/>
          <p:nvPr/>
        </p:nvSpPr>
        <p:spPr>
          <a:xfrm>
            <a:off x="1280383" y="274128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280383" y="300504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280383" y="3291219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280383" y="3565392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280383" y="383956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1292545" y="4710556"/>
            <a:ext cx="2285484" cy="123930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937" y="1930860"/>
            <a:ext cx="3556458" cy="4083679"/>
          </a:xfrm>
          <a:prstGeom prst="rect">
            <a:avLst/>
          </a:prstGeom>
        </p:spPr>
      </p:pic>
      <p:sp>
        <p:nvSpPr>
          <p:cNvPr id="25" name="Oval 24"/>
          <p:cNvSpPr/>
          <p:nvPr/>
        </p:nvSpPr>
        <p:spPr>
          <a:xfrm>
            <a:off x="1324129" y="3041162"/>
            <a:ext cx="75156" cy="7515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405076" y="3052693"/>
            <a:ext cx="4133589" cy="157423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801266" y="3244503"/>
            <a:ext cx="35793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The Answer is ‘Excellent’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This document satisfies user’s main intent by providing well curated information about the topic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46446032"/>
              </p:ext>
            </p:extLst>
          </p:nvPr>
        </p:nvGraphicFramePr>
        <p:xfrm>
          <a:off x="7579427" y="1715673"/>
          <a:ext cx="5181600" cy="4488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5793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635" y="365125"/>
            <a:ext cx="11296152" cy="1325563"/>
          </a:xfrm>
        </p:spPr>
        <p:txBody>
          <a:bodyPr/>
          <a:lstStyle/>
          <a:p>
            <a:r>
              <a:rPr lang="en-US" dirty="0" smtClean="0"/>
              <a:t>Crowd workers communicate with each other!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212" y="1492844"/>
            <a:ext cx="7622268" cy="50169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8977021" y="2345633"/>
            <a:ext cx="2767055" cy="40869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You need to manage your reputation as a requester.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(Quick payment / Responsive to workers’ feedback)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Answers shared with one worker is likely shared with all.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53769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of Qualification Test </a:t>
            </a:r>
            <a:r>
              <a:rPr lang="en-US" baseline="-25000" dirty="0"/>
              <a:t>[</a:t>
            </a:r>
            <a:r>
              <a:rPr lang="en-US" baseline="-25000" dirty="0" smtClean="0"/>
              <a:t>Alonso’13</a:t>
            </a:r>
            <a:r>
              <a:rPr lang="en-US" baseline="-25000" dirty="0"/>
              <a:t>]</a:t>
            </a:r>
            <a:endParaRPr 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16395" cy="4351338"/>
          </a:xfrm>
        </p:spPr>
        <p:txBody>
          <a:bodyPr/>
          <a:lstStyle/>
          <a:p>
            <a:r>
              <a:rPr lang="en-US" dirty="0" smtClean="0"/>
              <a:t>Judges become an order of magnitude slower under the presence of qualification tasks</a:t>
            </a:r>
          </a:p>
          <a:p>
            <a:endParaRPr lang="en-US" dirty="0"/>
          </a:p>
          <a:p>
            <a:r>
              <a:rPr lang="en-US" dirty="0" smtClean="0"/>
              <a:t>However, depending on the type of task, the results may worth the delay and cost</a:t>
            </a:r>
            <a:br>
              <a:rPr lang="en-US" dirty="0" smtClean="0"/>
            </a:b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988" y="1666601"/>
            <a:ext cx="5538276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44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Tips on running an experiment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Scale up judging tasks slowly</a:t>
            </a:r>
          </a:p>
          <a:p>
            <a:endParaRPr lang="en-US" dirty="0" smtClean="0"/>
          </a:p>
          <a:p>
            <a:r>
              <a:rPr lang="en-US" dirty="0" smtClean="0"/>
              <a:t>Beware of the quality of golden hits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Submit </a:t>
            </a:r>
            <a:r>
              <a:rPr lang="en-US" dirty="0" smtClean="0"/>
              <a:t>a big task in small batches </a:t>
            </a:r>
            <a:br>
              <a:rPr lang="en-US" dirty="0" smtClean="0"/>
            </a:br>
            <a:r>
              <a:rPr lang="en-US" dirty="0" smtClean="0"/>
              <a:t>(for task debugging / judge engagement)</a:t>
            </a:r>
          </a:p>
          <a:p>
            <a:endParaRPr lang="en-US" dirty="0"/>
          </a:p>
          <a:p>
            <a:r>
              <a:rPr lang="en-US" dirty="0" smtClean="0"/>
              <a:t>Monitor &amp; respond to judges’ feedback</a:t>
            </a:r>
          </a:p>
          <a:p>
            <a:endParaRPr lang="en-US" dirty="0"/>
          </a:p>
        </p:txBody>
      </p:sp>
      <p:pic>
        <p:nvPicPr>
          <p:cNvPr id="6146" name="Picture 2" descr="http://www.smallcarspecialists.co.uk/images/feedbac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0014" y="3836747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603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the Experiment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20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Evaluation = Better Data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17882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Investment decisions</a:t>
            </a:r>
          </a:p>
          <a:p>
            <a:endParaRPr lang="en-US" dirty="0" smtClean="0"/>
          </a:p>
          <a:p>
            <a:r>
              <a:rPr lang="en-US" dirty="0" smtClean="0"/>
              <a:t>Shipping decisions</a:t>
            </a:r>
          </a:p>
          <a:p>
            <a:endParaRPr lang="en-US" dirty="0"/>
          </a:p>
          <a:p>
            <a:r>
              <a:rPr lang="en-US" dirty="0" smtClean="0"/>
              <a:t>Compensation decisions</a:t>
            </a:r>
          </a:p>
          <a:p>
            <a:endParaRPr lang="en-US" dirty="0"/>
          </a:p>
          <a:p>
            <a:r>
              <a:rPr lang="en-US" dirty="0" smtClean="0"/>
              <a:t>More effective ML </a:t>
            </a:r>
            <a:r>
              <a:rPr lang="en-US" dirty="0" smtClean="0"/>
              <a:t>models</a:t>
            </a:r>
          </a:p>
          <a:p>
            <a:endParaRPr lang="en-US" dirty="0"/>
          </a:p>
        </p:txBody>
      </p:sp>
      <p:pic>
        <p:nvPicPr>
          <p:cNvPr id="1026" name="Picture 2" descr="http://davidduke.com/wp-content/uploads/2015/03/Decision-Makin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9896" y="3560884"/>
            <a:ext cx="4142104" cy="3297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458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Analyzing the judgment quality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Agreement with ground truth (aka golden hits)</a:t>
            </a:r>
          </a:p>
          <a:p>
            <a:endParaRPr lang="en-US" dirty="0" smtClean="0"/>
          </a:p>
          <a:p>
            <a:r>
              <a:rPr lang="en-US" dirty="0" smtClean="0"/>
              <a:t>Inter-rater agreement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Behavioral signals (time, label distribution)</a:t>
            </a:r>
          </a:p>
          <a:p>
            <a:endParaRPr lang="en-US" dirty="0"/>
          </a:p>
          <a:p>
            <a:r>
              <a:rPr lang="en-US" dirty="0" smtClean="0"/>
              <a:t>Agreement with other metrics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381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Inter-rater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Percentage </a:t>
            </a:r>
            <a:r>
              <a:rPr lang="en-US" b="1" dirty="0" smtClean="0"/>
              <a:t>agreement</a:t>
            </a:r>
            <a:r>
              <a:rPr lang="en-US" dirty="0" smtClean="0"/>
              <a:t>: the ratio the </a:t>
            </a:r>
            <a:r>
              <a:rPr lang="en-US" dirty="0"/>
              <a:t>cases that received the same </a:t>
            </a:r>
            <a:r>
              <a:rPr lang="en-US" dirty="0" smtClean="0"/>
              <a:t>rating by </a:t>
            </a:r>
            <a:r>
              <a:rPr lang="en-US" dirty="0"/>
              <a:t>two judges and divides the number by the total number of cases rated by the </a:t>
            </a:r>
            <a:r>
              <a:rPr lang="en-US" dirty="0" smtClean="0"/>
              <a:t>two judges</a:t>
            </a:r>
            <a:r>
              <a:rPr lang="en-US" dirty="0"/>
              <a:t>. 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Cohen’s kappa</a:t>
            </a:r>
            <a:r>
              <a:rPr lang="en-US" dirty="0" smtClean="0"/>
              <a:t>. estimate </a:t>
            </a:r>
            <a:r>
              <a:rPr lang="en-US" dirty="0"/>
              <a:t>the degree of </a:t>
            </a:r>
            <a:r>
              <a:rPr lang="en-US" dirty="0" smtClean="0"/>
              <a:t>consensus between </a:t>
            </a:r>
            <a:r>
              <a:rPr lang="en-US" dirty="0"/>
              <a:t>two judges by correcting if they are operating by chance alone.</a:t>
            </a:r>
          </a:p>
          <a:p>
            <a:r>
              <a:rPr lang="en-US" b="1" dirty="0" smtClean="0"/>
              <a:t>Fleiss</a:t>
            </a:r>
            <a:r>
              <a:rPr lang="en-US" b="1" dirty="0"/>
              <a:t>’ </a:t>
            </a:r>
            <a:r>
              <a:rPr lang="en-US" b="1" dirty="0" smtClean="0"/>
              <a:t>kappa</a:t>
            </a:r>
            <a:r>
              <a:rPr lang="en-US" dirty="0" smtClean="0"/>
              <a:t>: generalization </a:t>
            </a:r>
            <a:r>
              <a:rPr lang="en-US" dirty="0"/>
              <a:t>of Cohen to n raters instead of just two</a:t>
            </a:r>
            <a:r>
              <a:rPr lang="en-US" dirty="0" smtClean="0"/>
              <a:t>.</a:t>
            </a:r>
          </a:p>
          <a:p>
            <a:r>
              <a:rPr lang="en-US" b="1" dirty="0" err="1"/>
              <a:t>Krippendorff’s</a:t>
            </a:r>
            <a:r>
              <a:rPr lang="en-US" b="1" dirty="0"/>
              <a:t> </a:t>
            </a:r>
            <a:r>
              <a:rPr lang="en-US" b="1" dirty="0" smtClean="0"/>
              <a:t>alpha</a:t>
            </a:r>
            <a:r>
              <a:rPr lang="en-US" dirty="0" smtClean="0"/>
              <a:t>: </a:t>
            </a:r>
            <a:r>
              <a:rPr lang="en-US" dirty="0" smtClean="0"/>
              <a:t>accept any </a:t>
            </a:r>
            <a:r>
              <a:rPr lang="en-US" dirty="0"/>
              <a:t>number of observers, being applicable to nominal, ordinal, interval, and ratio levels of measurement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25836" y="5942568"/>
            <a:ext cx="50274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en.wikipedia.org/wiki/Inter-rater_reliability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60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the judgment quality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81" y="1690688"/>
            <a:ext cx="10824838" cy="45152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26026" y="6159289"/>
            <a:ext cx="75239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Automating Crowdsourcing Tasks in an Industrial Environment </a:t>
            </a:r>
          </a:p>
          <a:p>
            <a:r>
              <a:rPr lang="en-US" dirty="0"/>
              <a:t>Vasilis Kandylas, Omar Alonso, Shiroy Choksey, Kedar Rudre, Prashant Jaiswal</a:t>
            </a:r>
          </a:p>
        </p:txBody>
      </p:sp>
    </p:spTree>
    <p:extLst>
      <p:ext uri="{BB962C8B-B14F-4D97-AF65-F5344CB8AC3E}">
        <p14:creationId xmlns:p14="http://schemas.microsoft.com/office/powerpoint/2010/main" val="1677270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Behavior of </a:t>
            </a:r>
            <a:r>
              <a:rPr lang="en-US" dirty="0"/>
              <a:t>Crowd </a:t>
            </a:r>
            <a:r>
              <a:rPr lang="en-US" dirty="0" smtClean="0"/>
              <a:t>Judges for QA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redictive </a:t>
            </a:r>
            <a:r>
              <a:rPr lang="en-US" dirty="0"/>
              <a:t>models of task performance </a:t>
            </a:r>
            <a:r>
              <a:rPr lang="en-US" dirty="0" smtClean="0"/>
              <a:t>can be built based </a:t>
            </a:r>
            <a:r>
              <a:rPr lang="en-US" dirty="0"/>
              <a:t>on behavioral </a:t>
            </a:r>
            <a:r>
              <a:rPr lang="en-US" dirty="0" smtClean="0"/>
              <a:t>traces, </a:t>
            </a:r>
            <a:r>
              <a:rPr lang="en-US" dirty="0"/>
              <a:t>and that these models generalize to related tasks.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58386" y="5853797"/>
            <a:ext cx="68752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Instrumenting the Crowd: Using Implicit Behavioral Measures to Predict Task </a:t>
            </a:r>
            <a:r>
              <a:rPr lang="en-US" dirty="0" smtClean="0"/>
              <a:t>Performance, UIST’11, </a:t>
            </a:r>
            <a:r>
              <a:rPr lang="pl-PL" dirty="0"/>
              <a:t>Jeffrey M. Rzeszotarski, Aniket Kittur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809" b="32564"/>
          <a:stretch/>
        </p:blipFill>
        <p:spPr>
          <a:xfrm>
            <a:off x="673870" y="3173093"/>
            <a:ext cx="11276084" cy="144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64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Relevance Dimensions in Preference-based IR Evaluation </a:t>
            </a:r>
            <a:r>
              <a:rPr lang="en-US" baseline="-25000" dirty="0" smtClean="0"/>
              <a:t>[Kim et al. ’13]</a:t>
            </a:r>
            <a:endParaRPr 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719890" y="1797619"/>
            <a:ext cx="10633910" cy="4421602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1838" y="1990122"/>
            <a:ext cx="3641253" cy="401253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82317" y="1901960"/>
            <a:ext cx="26228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Q: How would you compare two results?</a:t>
            </a:r>
          </a:p>
          <a:p>
            <a:endParaRPr lang="en-US" dirty="0" smtClean="0"/>
          </a:p>
          <a:p>
            <a:r>
              <a:rPr lang="en-US" dirty="0" smtClean="0"/>
              <a:t>Overall</a:t>
            </a:r>
          </a:p>
          <a:p>
            <a:r>
              <a:rPr lang="en-US" dirty="0" smtClean="0"/>
              <a:t>Relevance</a:t>
            </a:r>
          </a:p>
          <a:p>
            <a:r>
              <a:rPr lang="en-US" dirty="0" smtClean="0"/>
              <a:t>Diversity</a:t>
            </a:r>
          </a:p>
          <a:p>
            <a:r>
              <a:rPr lang="en-US" dirty="0" smtClean="0"/>
              <a:t>Freshness</a:t>
            </a:r>
          </a:p>
          <a:p>
            <a:r>
              <a:rPr lang="en-US" dirty="0" smtClean="0"/>
              <a:t>Authority</a:t>
            </a:r>
            <a:endParaRPr lang="en-US" dirty="0" smtClean="0"/>
          </a:p>
          <a:p>
            <a:r>
              <a:rPr lang="en-US" dirty="0" smtClean="0"/>
              <a:t>Caption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Q: Why do you think so?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12" name="Oval 11"/>
          <p:cNvSpPr/>
          <p:nvPr/>
        </p:nvSpPr>
        <p:spPr>
          <a:xfrm>
            <a:off x="2018257" y="2864874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276544" y="286487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533983" y="286487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991116" y="4993419"/>
            <a:ext cx="2285484" cy="100923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125" y="1990122"/>
            <a:ext cx="3688113" cy="4012531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2777427" y="286487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028857" y="2856911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018257" y="3127154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276544" y="312715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533983" y="312715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777427" y="312715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028857" y="3119191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018257" y="3397396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276544" y="339739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533983" y="339739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777427" y="339739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28857" y="338943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018257" y="3667638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276544" y="366763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2533983" y="366763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777427" y="366763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028857" y="365967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2018257" y="3929918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276544" y="392991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2533983" y="392991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777427" y="392991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3028857" y="392195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018257" y="4200160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276544" y="4200159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533983" y="4200159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777427" y="4200159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028857" y="419219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1921063" y="2513258"/>
            <a:ext cx="15190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Left  Tie  Right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2666371" y="6312008"/>
            <a:ext cx="6740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Allow judges to break down their judgments along several dimensions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47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Relevance Dimensions in Preference-based IR Evaluation </a:t>
            </a:r>
            <a:r>
              <a:rPr lang="en-US" baseline="-25000" dirty="0"/>
              <a:t>[Kim et al. ’13]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Inter-judge Agreement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Preference judgments vs. </a:t>
            </a:r>
            <a:br>
              <a:rPr lang="en-US" dirty="0" smtClean="0"/>
            </a:br>
            <a:r>
              <a:rPr lang="en-US" dirty="0" smtClean="0"/>
              <a:t>Delta in NDCG@{1,3} correlation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7770"/>
          <a:stretch/>
        </p:blipFill>
        <p:spPr>
          <a:xfrm>
            <a:off x="6172200" y="3180522"/>
            <a:ext cx="5380186" cy="25003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12313"/>
          <a:stretch/>
        </p:blipFill>
        <p:spPr>
          <a:xfrm>
            <a:off x="442511" y="3254732"/>
            <a:ext cx="5531103" cy="2224682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124862" y="5823130"/>
            <a:ext cx="6384897" cy="7076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All achieved with 10% increase in judging time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8869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8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Production Evaluation Pipeline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691" y="2115048"/>
            <a:ext cx="10105522" cy="350713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422357" y="6176963"/>
            <a:ext cx="71968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Omar Alonso, Implementing crowdsourcing-based relevance experimentation: an industrial perspective. Inf. </a:t>
            </a:r>
            <a:r>
              <a:rPr lang="en-US" dirty="0" err="1" smtClean="0"/>
              <a:t>Retr</a:t>
            </a:r>
            <a:r>
              <a:rPr lang="en-US" dirty="0" smtClean="0"/>
              <a:t>. 16(2): 101-120 (2013)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0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Steps for Offline Evaluation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Preparing tasks</a:t>
            </a:r>
          </a:p>
          <a:p>
            <a:endParaRPr lang="en-US" dirty="0"/>
          </a:p>
          <a:p>
            <a:r>
              <a:rPr lang="en-US" dirty="0" smtClean="0"/>
              <a:t>Designing a judging interface</a:t>
            </a:r>
          </a:p>
          <a:p>
            <a:endParaRPr lang="en-US" dirty="0"/>
          </a:p>
          <a:p>
            <a:r>
              <a:rPr lang="en-US" dirty="0" smtClean="0"/>
              <a:t>Designing an experiment</a:t>
            </a:r>
          </a:p>
          <a:p>
            <a:endParaRPr lang="en-US" dirty="0" smtClean="0"/>
          </a:p>
          <a:p>
            <a:r>
              <a:rPr lang="en-US" dirty="0" smtClean="0"/>
              <a:t>Running the experiment</a:t>
            </a:r>
            <a:endParaRPr lang="en-US" dirty="0"/>
          </a:p>
          <a:p>
            <a:endParaRPr lang="en-US" dirty="0"/>
          </a:p>
          <a:p>
            <a:r>
              <a:rPr lang="en-US" dirty="0"/>
              <a:t>Evaluating the Experiment</a:t>
            </a:r>
            <a:endParaRPr lang="en-US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052" y="1825625"/>
            <a:ext cx="4080973" cy="34791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7772" y="2671260"/>
            <a:ext cx="3726071" cy="371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64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Implementing </a:t>
            </a:r>
            <a:r>
              <a:rPr lang="en-US" dirty="0"/>
              <a:t>crowdsourcing-based relevance experimentation: an industrial perspective. Omar </a:t>
            </a:r>
            <a:r>
              <a:rPr lang="en-US" dirty="0" smtClean="0"/>
              <a:t>Alonso</a:t>
            </a:r>
          </a:p>
          <a:p>
            <a:endParaRPr lang="en-US" dirty="0" smtClean="0"/>
          </a:p>
          <a:p>
            <a:r>
              <a:rPr lang="en-US" dirty="0" smtClean="0">
                <a:hlinkClick r:id="rId2"/>
              </a:rPr>
              <a:t>Tutorial </a:t>
            </a:r>
            <a:r>
              <a:rPr lang="en-US" dirty="0" smtClean="0">
                <a:hlinkClick r:id="rId2"/>
              </a:rPr>
              <a:t>on Crowdsourcing</a:t>
            </a:r>
            <a:r>
              <a:rPr lang="en-US" dirty="0"/>
              <a:t> </a:t>
            </a:r>
            <a:r>
              <a:rPr lang="en-US" dirty="0" err="1"/>
              <a:t>Panos</a:t>
            </a:r>
            <a:r>
              <a:rPr lang="en-US" dirty="0"/>
              <a:t> </a:t>
            </a:r>
            <a:r>
              <a:rPr lang="en-US" dirty="0" err="1"/>
              <a:t>Ipeirotis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Amazon Mechanical Turk: Requester </a:t>
            </a:r>
            <a:r>
              <a:rPr lang="en-US" dirty="0"/>
              <a:t>Best Practices Guide</a:t>
            </a:r>
          </a:p>
          <a:p>
            <a:endParaRPr lang="en-US" dirty="0" smtClean="0"/>
          </a:p>
          <a:p>
            <a:r>
              <a:rPr lang="en-US" dirty="0" smtClean="0"/>
              <a:t>Quantifying </a:t>
            </a:r>
            <a:r>
              <a:rPr lang="en-US" dirty="0"/>
              <a:t>the User Experience. </a:t>
            </a:r>
            <a:r>
              <a:rPr lang="en-US" i="1" dirty="0" err="1"/>
              <a:t>Sauro</a:t>
            </a:r>
            <a:r>
              <a:rPr lang="en-US" i="1" dirty="0"/>
              <a:t> and Lewis</a:t>
            </a:r>
            <a:r>
              <a:rPr lang="en-US" dirty="0"/>
              <a:t>. </a:t>
            </a:r>
            <a:r>
              <a:rPr lang="en-US" dirty="0" smtClean="0"/>
              <a:t>(book)</a:t>
            </a:r>
          </a:p>
        </p:txBody>
      </p:sp>
    </p:spTree>
    <p:extLst>
      <p:ext uri="{BB962C8B-B14F-4D97-AF65-F5344CB8AC3E}">
        <p14:creationId xmlns:p14="http://schemas.microsoft.com/office/powerpoint/2010/main" val="3351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Overview End-to-End process of how evaluation works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u="sng" dirty="0" smtClean="0"/>
              <a:t>in </a:t>
            </a:r>
            <a:r>
              <a:rPr lang="en-US" u="sng" dirty="0" smtClean="0"/>
              <a:t>a large-scale commercial web search engine</a:t>
            </a:r>
          </a:p>
          <a:p>
            <a:endParaRPr lang="en-US" dirty="0" smtClean="0"/>
          </a:p>
          <a:p>
            <a:r>
              <a:rPr lang="en-US" dirty="0" smtClean="0"/>
              <a:t>Learn about various decisions and </a:t>
            </a:r>
            <a:r>
              <a:rPr lang="en-US" dirty="0" smtClean="0"/>
              <a:t>tips for </a:t>
            </a:r>
            <a:r>
              <a:rPr lang="en-US" dirty="0" smtClean="0"/>
              <a:t>each step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Practice designing a judging interface for specific task</a:t>
            </a:r>
          </a:p>
          <a:p>
            <a:endParaRPr lang="en-US" dirty="0" smtClean="0"/>
          </a:p>
          <a:p>
            <a:r>
              <a:rPr lang="en-US" dirty="0" smtClean="0"/>
              <a:t>Review related literature in various fronts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6668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0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Highlights on Document Relevance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Highlighted</a:t>
            </a:r>
            <a:r>
              <a:rPr lang="en-US" dirty="0"/>
              <a:t> </a:t>
            </a:r>
            <a:r>
              <a:rPr lang="en-US" dirty="0" smtClean="0"/>
              <a:t>versions </a:t>
            </a:r>
            <a:r>
              <a:rPr lang="en-US" dirty="0"/>
              <a:t>of the document were perceived to be more relevant to plain versions</a:t>
            </a:r>
            <a:r>
              <a:rPr lang="en-US" dirty="0" smtClean="0"/>
              <a:t>. </a:t>
            </a:r>
            <a:r>
              <a:rPr lang="en-US" baseline="-25000" dirty="0"/>
              <a:t>[</a:t>
            </a:r>
            <a:r>
              <a:rPr lang="en-US" baseline="-25000" dirty="0" smtClean="0"/>
              <a:t>Alonso</a:t>
            </a:r>
            <a:r>
              <a:rPr lang="en-US" baseline="-25000" dirty="0" smtClean="0"/>
              <a:t>, </a:t>
            </a:r>
            <a:r>
              <a:rPr lang="en-US" baseline="-25000" dirty="0" smtClean="0"/>
              <a:t>2013]</a:t>
            </a:r>
          </a:p>
          <a:p>
            <a:r>
              <a:rPr lang="en-US" dirty="0" smtClean="0"/>
              <a:t>Subtle interface change can affect the outcome significantly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1014" y="3542184"/>
            <a:ext cx="7033870" cy="28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25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Example: </a:t>
            </a:r>
            <a:r>
              <a:rPr lang="en-US" dirty="0" err="1" smtClean="0"/>
              <a:t>BingDAT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425" y="1776704"/>
            <a:ext cx="7730585" cy="457081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12920" y="6159289"/>
            <a:ext cx="75239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Automating Crowdsourcing Tasks in an Industrial Environment </a:t>
            </a:r>
          </a:p>
          <a:p>
            <a:r>
              <a:rPr lang="en-US" dirty="0"/>
              <a:t>Vasilis Kandylas, Omar Alonso, Shiroy Choksey, Kedar Rudre, Prashant Jaiswal</a:t>
            </a:r>
          </a:p>
        </p:txBody>
      </p:sp>
    </p:spTree>
    <p:extLst>
      <p:ext uri="{BB962C8B-B14F-4D97-AF65-F5344CB8AC3E}">
        <p14:creationId xmlns:p14="http://schemas.microsoft.com/office/powerpoint/2010/main" val="414012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Cohen’s Kappa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4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1013552" y="1825625"/>
            <a:ext cx="10340248" cy="4351338"/>
          </a:xfrm>
        </p:spPr>
        <p:txBody>
          <a:bodyPr/>
          <a:lstStyle/>
          <a:p>
            <a:pPr marL="285750" indent="-285750"/>
            <a:r>
              <a:rPr lang="en-GB" dirty="0"/>
              <a:t>Statistic used for measuring inter-</a:t>
            </a:r>
            <a:r>
              <a:rPr lang="en-GB" dirty="0" err="1"/>
              <a:t>rater</a:t>
            </a:r>
            <a:r>
              <a:rPr lang="en-GB" dirty="0"/>
              <a:t> agreement</a:t>
            </a:r>
          </a:p>
          <a:p>
            <a:pPr marL="285750" indent="-285750"/>
            <a:r>
              <a:rPr lang="en-GB" dirty="0"/>
              <a:t>Can be used to measure</a:t>
            </a:r>
          </a:p>
          <a:p>
            <a:pPr marL="742950" lvl="1" indent="-285750"/>
            <a:r>
              <a:rPr lang="en-GB" dirty="0"/>
              <a:t>Agreement with gold data</a:t>
            </a:r>
          </a:p>
          <a:p>
            <a:pPr marL="742950" lvl="1" indent="-285750"/>
            <a:r>
              <a:rPr lang="en-GB" dirty="0"/>
              <a:t>Agreement between two </a:t>
            </a:r>
            <a:r>
              <a:rPr lang="en-GB" dirty="0" smtClean="0"/>
              <a:t>workers</a:t>
            </a:r>
          </a:p>
          <a:p>
            <a:pPr marL="742950" lvl="1" indent="-285750"/>
            <a:endParaRPr lang="en-GB" dirty="0"/>
          </a:p>
          <a:p>
            <a:pPr marL="285750" indent="-285750"/>
            <a:r>
              <a:rPr lang="en-GB" dirty="0"/>
              <a:t>More robust than error rate as it takes into account agreement by chance</a:t>
            </a:r>
          </a:p>
          <a:p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Computing </a:t>
            </a:r>
            <a:r>
              <a:rPr lang="en-GB" dirty="0" smtClean="0"/>
              <a:t>Quality Score: Cohen’s Kappa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sz="half" idx="1"/>
            <p:extLst/>
          </p:nvPr>
        </p:nvGraphicFramePr>
        <p:xfrm>
          <a:off x="2790099" y="5112524"/>
          <a:ext cx="2321728" cy="901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Equation" r:id="rId3" imgW="1079280" imgH="419040" progId="Equation.3">
                  <p:embed/>
                </p:oleObj>
              </mc:Choice>
              <mc:Fallback>
                <p:oleObj name="Equation" r:id="rId3" imgW="1079280" imgH="4190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90099" y="5112524"/>
                        <a:ext cx="2321728" cy="901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859971" y="4829270"/>
            <a:ext cx="43018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Pr</a:t>
            </a:r>
            <a:r>
              <a:rPr lang="en-GB" dirty="0" smtClean="0"/>
              <a:t>(a): Observed agreement among </a:t>
            </a:r>
            <a:r>
              <a:rPr lang="en-GB" dirty="0" err="1" smtClean="0"/>
              <a:t>raters</a:t>
            </a:r>
            <a:endParaRPr lang="en-GB" dirty="0" smtClean="0"/>
          </a:p>
          <a:p>
            <a:endParaRPr lang="en-GB" dirty="0"/>
          </a:p>
          <a:p>
            <a:r>
              <a:rPr lang="en-GB" dirty="0" err="1" smtClean="0"/>
              <a:t>Pr</a:t>
            </a:r>
            <a:r>
              <a:rPr lang="en-GB" dirty="0" smtClean="0"/>
              <a:t>(e): Hypothetical probability of chance of agreement (agreement due to chance)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552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Computing Cohen’s Kappa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Computing </a:t>
            </a:r>
            <a:r>
              <a:rPr lang="en-GB" dirty="0"/>
              <a:t>p</a:t>
            </a:r>
            <a:r>
              <a:rPr lang="en-GB" dirty="0" smtClean="0"/>
              <a:t>robability of agreement (</a:t>
            </a:r>
            <a:r>
              <a:rPr lang="en-GB" dirty="0" err="1" smtClean="0"/>
              <a:t>Pr</a:t>
            </a:r>
            <a:r>
              <a:rPr lang="en-GB" dirty="0" smtClean="0"/>
              <a:t>(a))</a:t>
            </a:r>
          </a:p>
          <a:p>
            <a:pPr lvl="1"/>
            <a:r>
              <a:rPr lang="en-GB" dirty="0" smtClean="0"/>
              <a:t>Generate the contingency table</a:t>
            </a:r>
          </a:p>
          <a:p>
            <a:pPr lvl="1"/>
            <a:r>
              <a:rPr lang="en-GB" dirty="0" smtClean="0"/>
              <a:t>Compute number of cases of agreement/ total number of ratings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/>
                <a:gridCol w="1288473"/>
                <a:gridCol w="135081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1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2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</a:t>
            </a:r>
            <a:r>
              <a:rPr lang="en-GB" dirty="0" smtClean="0">
                <a:solidFill>
                  <a:srgbClr val="C00000"/>
                </a:solidFill>
              </a:rPr>
              <a:t>                      b                        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  <a:endParaRPr lang="en-GB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13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Total: 	        15		12	       9       Overall total: 36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626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Computing Cohen’s Kappa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Computing </a:t>
            </a:r>
            <a:r>
              <a:rPr lang="en-GB" dirty="0"/>
              <a:t>p</a:t>
            </a:r>
            <a:r>
              <a:rPr lang="en-GB" dirty="0" smtClean="0"/>
              <a:t>robability of agreement (</a:t>
            </a:r>
            <a:r>
              <a:rPr lang="en-GB" dirty="0" err="1" smtClean="0"/>
              <a:t>Pr</a:t>
            </a:r>
            <a:r>
              <a:rPr lang="en-GB" dirty="0" smtClean="0"/>
              <a:t>(a))</a:t>
            </a:r>
          </a:p>
          <a:p>
            <a:pPr lvl="1"/>
            <a:r>
              <a:rPr lang="en-GB" dirty="0" smtClean="0"/>
              <a:t>Generate the contingency table</a:t>
            </a:r>
          </a:p>
          <a:p>
            <a:pPr lvl="1"/>
            <a:r>
              <a:rPr lang="en-GB" dirty="0" smtClean="0"/>
              <a:t>Compute number of cases of agreement/ total number of ratings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/>
                <a:gridCol w="1288473"/>
                <a:gridCol w="135081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rgbClr val="7030A0"/>
                          </a:solidFill>
                        </a:rPr>
                        <a:t>9</a:t>
                      </a:r>
                      <a:endParaRPr lang="en-GB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8</a:t>
                      </a:r>
                      <a:endParaRPr lang="en-GB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6</a:t>
                      </a:r>
                      <a:endParaRPr lang="en-GB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1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2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</a:t>
            </a:r>
            <a:r>
              <a:rPr lang="en-GB" dirty="0" smtClean="0">
                <a:solidFill>
                  <a:srgbClr val="C00000"/>
                </a:solidFill>
              </a:rPr>
              <a:t>                      b                        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  <a:endParaRPr lang="en-GB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66182" y="4372708"/>
            <a:ext cx="2682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Pr</a:t>
            </a:r>
            <a:r>
              <a:rPr lang="en-GB" dirty="0" smtClean="0"/>
              <a:t>(a) = (9+8+6)/36 = 23/36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Total: 	        15		12	       9       Overall total: 36 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13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583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Computing probability of agreement due to chance</a:t>
            </a:r>
          </a:p>
          <a:p>
            <a:pPr lvl="1"/>
            <a:r>
              <a:rPr lang="en-GB" dirty="0" smtClean="0"/>
              <a:t>Compute expected frequency for agreements that would occur due to chance</a:t>
            </a:r>
          </a:p>
          <a:p>
            <a:pPr lvl="2"/>
            <a:r>
              <a:rPr lang="en-GB" dirty="0" smtClean="0"/>
              <a:t>What is the probability that worker 1&amp;worker 2 both label </a:t>
            </a:r>
            <a:r>
              <a:rPr lang="en-GB" i="1" dirty="0" smtClean="0">
                <a:solidFill>
                  <a:srgbClr val="FF0000"/>
                </a:solidFill>
              </a:rPr>
              <a:t>any item </a:t>
            </a:r>
            <a:r>
              <a:rPr lang="en-GB" dirty="0" smtClean="0"/>
              <a:t>as an a?</a:t>
            </a:r>
          </a:p>
          <a:p>
            <a:pPr lvl="2"/>
            <a:r>
              <a:rPr lang="en-GB" dirty="0" smtClean="0"/>
              <a:t>What is the expected number of items labelled as a by both worker 1 and worker 2?</a:t>
            </a:r>
          </a:p>
          <a:p>
            <a:pPr lvl="1"/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/>
                <a:gridCol w="1288473"/>
                <a:gridCol w="135081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rgbClr val="7030A0"/>
                          </a:solidFill>
                        </a:rPr>
                        <a:t>9</a:t>
                      </a:r>
                      <a:endParaRPr lang="en-GB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8</a:t>
                      </a:r>
                      <a:endParaRPr lang="en-GB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6</a:t>
                      </a:r>
                      <a:endParaRPr lang="en-GB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1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2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</a:t>
            </a:r>
            <a:r>
              <a:rPr lang="en-GB" dirty="0" smtClean="0">
                <a:solidFill>
                  <a:srgbClr val="C00000"/>
                </a:solidFill>
              </a:rPr>
              <a:t>                      b                        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  <a:endParaRPr lang="en-GB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Total: 	        15		12	       9       Overall total: 36 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13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006862" y="4349262"/>
            <a:ext cx="37279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Pr</a:t>
            </a:r>
            <a:r>
              <a:rPr lang="en-GB" dirty="0" smtClean="0"/>
              <a:t>(w1=a&amp;w2=a) = (15/36)*(13/36)</a:t>
            </a:r>
          </a:p>
          <a:p>
            <a:r>
              <a:rPr lang="en-GB" dirty="0" smtClean="0"/>
              <a:t>E[w1=a&amp;w2=a] = (15/36)*(13/36)*36</a:t>
            </a:r>
          </a:p>
          <a:p>
            <a:r>
              <a:rPr lang="en-GB" dirty="0"/>
              <a:t> </a:t>
            </a:r>
            <a:r>
              <a:rPr lang="en-GB" dirty="0" smtClean="0"/>
              <a:t>                           = 5.42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9220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Computing probability of agreement due to chance</a:t>
            </a:r>
          </a:p>
          <a:p>
            <a:pPr lvl="1"/>
            <a:r>
              <a:rPr lang="en-GB" dirty="0" smtClean="0"/>
              <a:t>Compute expected frequency for agreements that would occur due to chance</a:t>
            </a:r>
          </a:p>
          <a:p>
            <a:pPr lvl="2"/>
            <a:r>
              <a:rPr lang="en-GB" dirty="0" smtClean="0"/>
              <a:t>What is the probability that worker 1&amp;worker 2 both label </a:t>
            </a:r>
            <a:r>
              <a:rPr lang="en-GB" i="1" dirty="0" smtClean="0">
                <a:solidFill>
                  <a:srgbClr val="FF0000"/>
                </a:solidFill>
              </a:rPr>
              <a:t>any item </a:t>
            </a:r>
            <a:r>
              <a:rPr lang="en-GB" dirty="0" smtClean="0"/>
              <a:t>as an a?</a:t>
            </a:r>
          </a:p>
          <a:p>
            <a:pPr lvl="2"/>
            <a:r>
              <a:rPr lang="en-GB" dirty="0" smtClean="0"/>
              <a:t>What is the expected number of items labelled as a by both worker 1 and worker 2?</a:t>
            </a:r>
          </a:p>
          <a:p>
            <a:pPr lvl="1"/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/>
                <a:gridCol w="1288473"/>
                <a:gridCol w="135081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rgbClr val="7030A0"/>
                          </a:solidFill>
                        </a:rPr>
                        <a:t>9 </a:t>
                      </a:r>
                      <a:r>
                        <a:rPr lang="en-GB" b="0" dirty="0" smtClean="0">
                          <a:solidFill>
                            <a:srgbClr val="FF0000"/>
                          </a:solidFill>
                        </a:rPr>
                        <a:t>(5.42)</a:t>
                      </a:r>
                      <a:endParaRPr lang="en-GB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8</a:t>
                      </a:r>
                      <a:endParaRPr lang="en-GB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6</a:t>
                      </a:r>
                      <a:endParaRPr lang="en-GB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1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2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</a:t>
            </a:r>
            <a:r>
              <a:rPr lang="en-GB" dirty="0" smtClean="0">
                <a:solidFill>
                  <a:srgbClr val="C00000"/>
                </a:solidFill>
              </a:rPr>
              <a:t>                      b                        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  <a:endParaRPr lang="en-GB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Total: 	        15		12	       9       Overall total: 36 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13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006862" y="4349262"/>
            <a:ext cx="37279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Pr</a:t>
            </a:r>
            <a:r>
              <a:rPr lang="en-GB" dirty="0" smtClean="0"/>
              <a:t>(w1=a&amp;w2=a) = (13/36)*(15/36)</a:t>
            </a:r>
          </a:p>
          <a:p>
            <a:r>
              <a:rPr lang="en-GB" dirty="0" smtClean="0"/>
              <a:t>E[w1=a&amp;w2=a]  = (13/36)*(15/36)*36</a:t>
            </a:r>
          </a:p>
          <a:p>
            <a:r>
              <a:rPr lang="en-GB" dirty="0"/>
              <a:t> </a:t>
            </a:r>
            <a:r>
              <a:rPr lang="en-GB" dirty="0" smtClean="0"/>
              <a:t>                            = </a:t>
            </a:r>
            <a:r>
              <a:rPr lang="en-GB" dirty="0" smtClean="0">
                <a:solidFill>
                  <a:srgbClr val="FF0000"/>
                </a:solidFill>
              </a:rPr>
              <a:t>5.42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580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Computing probability of agreement due to chance</a:t>
            </a:r>
          </a:p>
          <a:p>
            <a:pPr lvl="1"/>
            <a:r>
              <a:rPr lang="en-GB" dirty="0" smtClean="0"/>
              <a:t>Compute expected frequency for agreements that would occur due to chance</a:t>
            </a:r>
          </a:p>
          <a:p>
            <a:pPr lvl="2"/>
            <a:r>
              <a:rPr lang="en-GB" dirty="0" smtClean="0"/>
              <a:t>What is the probability that worker 1&amp;worker 2 both label </a:t>
            </a:r>
            <a:r>
              <a:rPr lang="en-GB" i="1" dirty="0" smtClean="0">
                <a:solidFill>
                  <a:srgbClr val="FF0000"/>
                </a:solidFill>
              </a:rPr>
              <a:t>any item </a:t>
            </a:r>
            <a:r>
              <a:rPr lang="en-GB" dirty="0" smtClean="0"/>
              <a:t>as an a?</a:t>
            </a:r>
          </a:p>
          <a:p>
            <a:pPr lvl="2"/>
            <a:r>
              <a:rPr lang="en-GB" dirty="0" smtClean="0"/>
              <a:t>What is the expected number of items labelled as a by both worker 1 and worker 2?</a:t>
            </a:r>
          </a:p>
          <a:p>
            <a:pPr lvl="1"/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/>
                <a:gridCol w="1288473"/>
                <a:gridCol w="135081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rgbClr val="7030A0"/>
                          </a:solidFill>
                        </a:rPr>
                        <a:t>9 </a:t>
                      </a:r>
                      <a:r>
                        <a:rPr lang="en-GB" b="0" dirty="0" smtClean="0">
                          <a:solidFill>
                            <a:srgbClr val="FF0000"/>
                          </a:solidFill>
                        </a:rPr>
                        <a:t>(5.42)</a:t>
                      </a:r>
                      <a:endParaRPr lang="en-GB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8 </a:t>
                      </a:r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(4.67)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6 </a:t>
                      </a:r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(2.25)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1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2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3001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</a:t>
            </a:r>
            <a:r>
              <a:rPr lang="en-GB" dirty="0" smtClean="0">
                <a:solidFill>
                  <a:srgbClr val="C00000"/>
                </a:solidFill>
              </a:rPr>
              <a:t>                      b                        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  <a:endParaRPr lang="en-GB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Total: 	        15		12	       9       Overall total: 36 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13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006862" y="4349262"/>
            <a:ext cx="37279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Pr</a:t>
            </a:r>
            <a:r>
              <a:rPr lang="en-GB" dirty="0" smtClean="0"/>
              <a:t>(w1=a&amp;w2=a) = (13/36)*(15/36)</a:t>
            </a:r>
          </a:p>
          <a:p>
            <a:r>
              <a:rPr lang="en-GB" dirty="0" smtClean="0"/>
              <a:t>E[w1=a&amp;w2=a]  = (13/36)*(15/36)*36</a:t>
            </a:r>
          </a:p>
          <a:p>
            <a:r>
              <a:rPr lang="en-GB"/>
              <a:t> </a:t>
            </a:r>
            <a:r>
              <a:rPr lang="en-GB" smtClean="0"/>
              <a:t>                            = </a:t>
            </a:r>
            <a:r>
              <a:rPr lang="en-GB" dirty="0" smtClean="0">
                <a:solidFill>
                  <a:srgbClr val="FF0000"/>
                </a:solidFill>
              </a:rPr>
              <a:t>5.42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80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Evaluation in Industry different?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Larger scale / team / business at stake</a:t>
            </a:r>
          </a:p>
          <a:p>
            <a:endParaRPr lang="en-US" dirty="0" smtClean="0"/>
          </a:p>
          <a:p>
            <a:r>
              <a:rPr lang="en-US" dirty="0" smtClean="0"/>
              <a:t>More diverse signals for evaluation (online + </a:t>
            </a:r>
            <a:r>
              <a:rPr lang="en-US" u="sng" dirty="0" smtClean="0"/>
              <a:t>offline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More diverse evaluation targets (not just documents)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Need for a sustainable evaluation </a:t>
            </a:r>
            <a:r>
              <a:rPr lang="en-US" u="sng" dirty="0" smtClean="0"/>
              <a:t>pipeline</a:t>
            </a:r>
          </a:p>
          <a:p>
            <a:endParaRPr lang="en-US" u="sng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40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Computing probability of agreement due to chance</a:t>
            </a:r>
          </a:p>
          <a:p>
            <a:pPr lvl="1"/>
            <a:r>
              <a:rPr lang="en-GB" dirty="0" smtClean="0"/>
              <a:t>Compute expected frequency for agreements that would occur due to chance</a:t>
            </a:r>
          </a:p>
          <a:p>
            <a:pPr lvl="2"/>
            <a:r>
              <a:rPr lang="en-GB" dirty="0" smtClean="0"/>
              <a:t>What is the probability that worker 1&amp;worker 2 both label </a:t>
            </a:r>
            <a:r>
              <a:rPr lang="en-GB" i="1" dirty="0" smtClean="0">
                <a:solidFill>
                  <a:srgbClr val="FF0000"/>
                </a:solidFill>
              </a:rPr>
              <a:t>any item </a:t>
            </a:r>
            <a:r>
              <a:rPr lang="en-GB" dirty="0" smtClean="0"/>
              <a:t>as an a?</a:t>
            </a:r>
          </a:p>
          <a:p>
            <a:pPr lvl="2"/>
            <a:r>
              <a:rPr lang="en-GB" dirty="0" smtClean="0"/>
              <a:t>What is the expected number of items labelled as a by both worker 1 and worker 2?</a:t>
            </a:r>
          </a:p>
          <a:p>
            <a:pPr lvl="1"/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/>
                <a:gridCol w="1288473"/>
                <a:gridCol w="135081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rgbClr val="7030A0"/>
                          </a:solidFill>
                        </a:rPr>
                        <a:t>9 </a:t>
                      </a:r>
                      <a:r>
                        <a:rPr lang="en-GB" b="0" dirty="0" smtClean="0">
                          <a:solidFill>
                            <a:srgbClr val="FF0000"/>
                          </a:solidFill>
                        </a:rPr>
                        <a:t>(5.42)</a:t>
                      </a:r>
                      <a:endParaRPr lang="en-GB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8 </a:t>
                      </a:r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(4.67)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6 </a:t>
                      </a:r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(2.25)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1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2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</a:t>
            </a:r>
            <a:r>
              <a:rPr lang="en-GB" dirty="0" smtClean="0">
                <a:solidFill>
                  <a:srgbClr val="C00000"/>
                </a:solidFill>
              </a:rPr>
              <a:t>                      b                        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  <a:endParaRPr lang="en-GB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Total: 	        15		12	       9       Overall total: 36 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13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006862" y="4349262"/>
            <a:ext cx="3727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Pr</a:t>
            </a:r>
            <a:r>
              <a:rPr lang="en-GB" dirty="0" smtClean="0"/>
              <a:t>(e) = (5.42+4.67+2.25)/36</a:t>
            </a:r>
          </a:p>
          <a:p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351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Computing probability of agreement due to chance</a:t>
            </a:r>
          </a:p>
          <a:p>
            <a:pPr lvl="1"/>
            <a:r>
              <a:rPr lang="en-GB" dirty="0" smtClean="0"/>
              <a:t>Compute expected frequency for agreements that would occur due to chance</a:t>
            </a:r>
          </a:p>
          <a:p>
            <a:pPr lvl="2"/>
            <a:r>
              <a:rPr lang="en-GB" dirty="0" smtClean="0"/>
              <a:t>What is the probability that worker 1&amp;worker 2 both label </a:t>
            </a:r>
            <a:r>
              <a:rPr lang="en-GB" i="1" dirty="0" smtClean="0">
                <a:solidFill>
                  <a:srgbClr val="FF0000"/>
                </a:solidFill>
              </a:rPr>
              <a:t>any item </a:t>
            </a:r>
            <a:r>
              <a:rPr lang="en-GB" dirty="0" smtClean="0"/>
              <a:t>as an a?</a:t>
            </a:r>
          </a:p>
          <a:p>
            <a:pPr lvl="2"/>
            <a:r>
              <a:rPr lang="en-GB" dirty="0" smtClean="0"/>
              <a:t>What is the expected number of items labelled as a by both worker 1 and worker 2?</a:t>
            </a:r>
          </a:p>
          <a:p>
            <a:pPr lvl="1"/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/>
                <a:gridCol w="1288473"/>
                <a:gridCol w="135081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rgbClr val="7030A0"/>
                          </a:solidFill>
                        </a:rPr>
                        <a:t>9 </a:t>
                      </a:r>
                      <a:r>
                        <a:rPr lang="en-GB" b="0" dirty="0" smtClean="0">
                          <a:solidFill>
                            <a:srgbClr val="FF0000"/>
                          </a:solidFill>
                        </a:rPr>
                        <a:t>(5.42)</a:t>
                      </a:r>
                      <a:endParaRPr lang="en-GB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8 </a:t>
                      </a:r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(4.67)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7030A0"/>
                          </a:solidFill>
                        </a:rPr>
                        <a:t>6 </a:t>
                      </a:r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(2.25)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1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Worker 2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</a:t>
            </a:r>
            <a:r>
              <a:rPr lang="en-GB" dirty="0" smtClean="0">
                <a:solidFill>
                  <a:srgbClr val="C00000"/>
                </a:solidFill>
              </a:rPr>
              <a:t>                      b                        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  <a:endParaRPr lang="en-GB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GB" dirty="0" smtClean="0">
                <a:solidFill>
                  <a:srgbClr val="C00000"/>
                </a:solidFill>
              </a:rPr>
              <a:t>c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Total: 	        15		12	       9       Overall total: 36 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13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006862" y="4349262"/>
            <a:ext cx="37279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Pr</a:t>
            </a:r>
            <a:r>
              <a:rPr lang="en-GB" dirty="0" smtClean="0"/>
              <a:t>(e) = 12.34/36</a:t>
            </a:r>
          </a:p>
          <a:p>
            <a:r>
              <a:rPr lang="en-GB" dirty="0" err="1" smtClean="0"/>
              <a:t>Pr</a:t>
            </a:r>
            <a:r>
              <a:rPr lang="en-GB" dirty="0" smtClean="0"/>
              <a:t>(a) = 23/36</a:t>
            </a:r>
          </a:p>
          <a:p>
            <a:r>
              <a:rPr lang="en-GB" dirty="0" smtClean="0"/>
              <a:t>Kappa = (23-12.34)/(</a:t>
            </a:r>
            <a:r>
              <a:rPr lang="en-GB" dirty="0" smtClean="0"/>
              <a:t>36-12.34</a:t>
            </a:r>
            <a:r>
              <a:rPr lang="en-GB" dirty="0" smtClean="0"/>
              <a:t>) = 0.45</a:t>
            </a:r>
          </a:p>
          <a:p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47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a good value for Kappa?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Kappa &gt;= 0.70 =&gt; reliable inter-</a:t>
            </a:r>
            <a:r>
              <a:rPr lang="en-GB" dirty="0" err="1" smtClean="0"/>
              <a:t>rater</a:t>
            </a:r>
            <a:r>
              <a:rPr lang="en-GB" dirty="0" smtClean="0"/>
              <a:t> agreement</a:t>
            </a:r>
          </a:p>
          <a:p>
            <a:endParaRPr lang="en-GB" dirty="0"/>
          </a:p>
          <a:p>
            <a:r>
              <a:rPr lang="en-GB" dirty="0" smtClean="0"/>
              <a:t>For the above example, inter-</a:t>
            </a:r>
            <a:r>
              <a:rPr lang="en-GB" dirty="0" err="1" smtClean="0"/>
              <a:t>rater</a:t>
            </a:r>
            <a:r>
              <a:rPr lang="en-GB" dirty="0" smtClean="0"/>
              <a:t> reliability is not satisfactory</a:t>
            </a:r>
          </a:p>
          <a:p>
            <a:endParaRPr lang="en-GB" dirty="0"/>
          </a:p>
          <a:p>
            <a:r>
              <a:rPr lang="en-GB" dirty="0" smtClean="0"/>
              <a:t>If Kappa&lt;0.70, need ways to improve worker quality</a:t>
            </a:r>
          </a:p>
          <a:p>
            <a:pPr lvl="1"/>
            <a:r>
              <a:rPr lang="en-GB" dirty="0"/>
              <a:t>B</a:t>
            </a:r>
            <a:r>
              <a:rPr lang="en-GB" dirty="0" smtClean="0"/>
              <a:t>etter incentives</a:t>
            </a:r>
          </a:p>
          <a:p>
            <a:pPr lvl="1"/>
            <a:r>
              <a:rPr lang="en-GB" dirty="0" smtClean="0"/>
              <a:t>Better interface for the task</a:t>
            </a:r>
          </a:p>
          <a:p>
            <a:pPr lvl="1"/>
            <a:r>
              <a:rPr lang="en-GB" dirty="0" smtClean="0"/>
              <a:t>Better guidelines/clarifications for the task</a:t>
            </a:r>
          </a:p>
          <a:p>
            <a:pPr lvl="1"/>
            <a:r>
              <a:rPr lang="en-GB" dirty="0" smtClean="0"/>
              <a:t>Training before the task…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420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the Confidence Interval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38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Drawing 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Hypothesis testing (covered in Part I)</a:t>
            </a:r>
          </a:p>
          <a:p>
            <a:pPr lvl="1"/>
            <a:r>
              <a:rPr lang="en-US" dirty="0" smtClean="0"/>
              <a:t>How confident can we be about our conclusion?</a:t>
            </a:r>
          </a:p>
          <a:p>
            <a:pPr lvl="1"/>
            <a:endParaRPr lang="en-US" dirty="0" smtClean="0"/>
          </a:p>
          <a:p>
            <a:r>
              <a:rPr lang="en-US" dirty="0"/>
              <a:t>Confidence interval</a:t>
            </a:r>
          </a:p>
          <a:p>
            <a:pPr lvl="1"/>
            <a:r>
              <a:rPr lang="en-US" dirty="0"/>
              <a:t>How big is the improvement?</a:t>
            </a:r>
          </a:p>
          <a:p>
            <a:pPr lvl="1"/>
            <a:r>
              <a:rPr lang="en-US" dirty="0" smtClean="0"/>
              <a:t>How </a:t>
            </a:r>
            <a:r>
              <a:rPr lang="en-US" dirty="0"/>
              <a:t>precise is our </a:t>
            </a:r>
            <a:r>
              <a:rPr lang="en-US" dirty="0" smtClean="0"/>
              <a:t>estimate?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838199" y="5255812"/>
            <a:ext cx="6620123" cy="1056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Both statistical significance and confidence interval should be reported!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6365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Confidence Interval and Hypothesis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Confidence </a:t>
            </a:r>
            <a:r>
              <a:rPr lang="en-US" dirty="0" smtClean="0"/>
              <a:t>Interval</a:t>
            </a:r>
          </a:p>
          <a:p>
            <a:pPr lvl="1"/>
            <a:r>
              <a:rPr lang="en-US" dirty="0" smtClean="0"/>
              <a:t>Does the 95% C.I. of sample mean include zero?</a:t>
            </a:r>
          </a:p>
          <a:p>
            <a:endParaRPr lang="en-US" dirty="0"/>
          </a:p>
          <a:p>
            <a:r>
              <a:rPr lang="en-US" dirty="0" smtClean="0"/>
              <a:t>Hypothesis Testing</a:t>
            </a:r>
          </a:p>
          <a:p>
            <a:pPr lvl="1"/>
            <a:r>
              <a:rPr lang="en-US" dirty="0" smtClean="0"/>
              <a:t>Does 95% C.I. under H0 include </a:t>
            </a:r>
            <a:r>
              <a:rPr lang="en-US" dirty="0"/>
              <a:t>the critical value </a:t>
            </a:r>
            <a:r>
              <a:rPr lang="en-US" dirty="0" smtClean="0"/>
              <a:t>?</a:t>
            </a:r>
          </a:p>
          <a:p>
            <a:pPr lvl="1"/>
            <a:endParaRPr lang="en-US" dirty="0"/>
          </a:p>
        </p:txBody>
      </p:sp>
      <p:sp>
        <p:nvSpPr>
          <p:cNvPr id="4" name="Freeform 3"/>
          <p:cNvSpPr/>
          <p:nvPr/>
        </p:nvSpPr>
        <p:spPr>
          <a:xfrm>
            <a:off x="8348592" y="4506609"/>
            <a:ext cx="2587563" cy="1548875"/>
          </a:xfrm>
          <a:custGeom>
            <a:avLst/>
            <a:gdLst>
              <a:gd name="connsiteX0" fmla="*/ 0 w 1971413"/>
              <a:gd name="connsiteY0" fmla="*/ 1167387 h 1167387"/>
              <a:gd name="connsiteX1" fmla="*/ 570452 w 1971413"/>
              <a:gd name="connsiteY1" fmla="*/ 856995 h 1167387"/>
              <a:gd name="connsiteX2" fmla="*/ 771788 w 1971413"/>
              <a:gd name="connsiteY2" fmla="*/ 177487 h 1167387"/>
              <a:gd name="connsiteX3" fmla="*/ 1006679 w 1971413"/>
              <a:gd name="connsiteY3" fmla="*/ 1318 h 1167387"/>
              <a:gd name="connsiteX4" fmla="*/ 1216404 w 1971413"/>
              <a:gd name="connsiteY4" fmla="*/ 236209 h 1167387"/>
              <a:gd name="connsiteX5" fmla="*/ 1392573 w 1971413"/>
              <a:gd name="connsiteY5" fmla="*/ 924107 h 1167387"/>
              <a:gd name="connsiteX6" fmla="*/ 1971413 w 1971413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924107 h 1167387"/>
              <a:gd name="connsiteX6" fmla="*/ 2004297 w 2004297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847393 h 1167387"/>
              <a:gd name="connsiteX6" fmla="*/ 2004297 w 2004297"/>
              <a:gd name="connsiteY6" fmla="*/ 1158998 h 1167387"/>
              <a:gd name="connsiteX0" fmla="*/ 0 w 2004297"/>
              <a:gd name="connsiteY0" fmla="*/ 1166174 h 1166174"/>
              <a:gd name="connsiteX1" fmla="*/ 603336 w 2004297"/>
              <a:gd name="connsiteY1" fmla="*/ 855782 h 1166174"/>
              <a:gd name="connsiteX2" fmla="*/ 804672 w 2004297"/>
              <a:gd name="connsiteY2" fmla="*/ 176274 h 1166174"/>
              <a:gd name="connsiteX3" fmla="*/ 1039563 w 2004297"/>
              <a:gd name="connsiteY3" fmla="*/ 105 h 1166174"/>
              <a:gd name="connsiteX4" fmla="*/ 1222981 w 2004297"/>
              <a:gd name="connsiteY4" fmla="*/ 190246 h 1166174"/>
              <a:gd name="connsiteX5" fmla="*/ 1425457 w 2004297"/>
              <a:gd name="connsiteY5" fmla="*/ 846180 h 1166174"/>
              <a:gd name="connsiteX6" fmla="*/ 2004297 w 2004297"/>
              <a:gd name="connsiteY6" fmla="*/ 1157785 h 116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297" h="1166174">
                <a:moveTo>
                  <a:pt x="0" y="1166174"/>
                </a:moveTo>
                <a:cubicBezTo>
                  <a:pt x="220910" y="1093469"/>
                  <a:pt x="469224" y="1020765"/>
                  <a:pt x="603336" y="855782"/>
                </a:cubicBezTo>
                <a:cubicBezTo>
                  <a:pt x="737448" y="690799"/>
                  <a:pt x="731968" y="318887"/>
                  <a:pt x="804672" y="176274"/>
                </a:cubicBezTo>
                <a:cubicBezTo>
                  <a:pt x="877376" y="33661"/>
                  <a:pt x="969845" y="-2224"/>
                  <a:pt x="1039563" y="105"/>
                </a:cubicBezTo>
                <a:cubicBezTo>
                  <a:pt x="1109281" y="2434"/>
                  <a:pt x="1158665" y="49234"/>
                  <a:pt x="1222981" y="190246"/>
                </a:cubicBezTo>
                <a:cubicBezTo>
                  <a:pt x="1287297" y="331259"/>
                  <a:pt x="1299622" y="692382"/>
                  <a:pt x="1425457" y="846180"/>
                </a:cubicBezTo>
                <a:cubicBezTo>
                  <a:pt x="1551292" y="999978"/>
                  <a:pt x="1777794" y="1117238"/>
                  <a:pt x="2004297" y="1157785"/>
                </a:cubicBezTo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8000205" y="6054551"/>
            <a:ext cx="3884611" cy="0"/>
          </a:xfrm>
          <a:prstGeom prst="straightConnector1">
            <a:avLst/>
          </a:prstGeom>
          <a:ln w="127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8689394" y="5815699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0622893" y="5815699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0395734" y="4506609"/>
            <a:ext cx="0" cy="1554751"/>
          </a:xfrm>
          <a:prstGeom prst="line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132522" y="6089792"/>
            <a:ext cx="1607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Critical Value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9665170" y="4492420"/>
            <a:ext cx="0" cy="167399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514327" y="61213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2" name="Freeform 21"/>
          <p:cNvSpPr/>
          <p:nvPr/>
        </p:nvSpPr>
        <p:spPr>
          <a:xfrm>
            <a:off x="9085017" y="1825625"/>
            <a:ext cx="2587563" cy="1548875"/>
          </a:xfrm>
          <a:custGeom>
            <a:avLst/>
            <a:gdLst>
              <a:gd name="connsiteX0" fmla="*/ 0 w 1971413"/>
              <a:gd name="connsiteY0" fmla="*/ 1167387 h 1167387"/>
              <a:gd name="connsiteX1" fmla="*/ 570452 w 1971413"/>
              <a:gd name="connsiteY1" fmla="*/ 856995 h 1167387"/>
              <a:gd name="connsiteX2" fmla="*/ 771788 w 1971413"/>
              <a:gd name="connsiteY2" fmla="*/ 177487 h 1167387"/>
              <a:gd name="connsiteX3" fmla="*/ 1006679 w 1971413"/>
              <a:gd name="connsiteY3" fmla="*/ 1318 h 1167387"/>
              <a:gd name="connsiteX4" fmla="*/ 1216404 w 1971413"/>
              <a:gd name="connsiteY4" fmla="*/ 236209 h 1167387"/>
              <a:gd name="connsiteX5" fmla="*/ 1392573 w 1971413"/>
              <a:gd name="connsiteY5" fmla="*/ 924107 h 1167387"/>
              <a:gd name="connsiteX6" fmla="*/ 1971413 w 1971413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924107 h 1167387"/>
              <a:gd name="connsiteX6" fmla="*/ 2004297 w 2004297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847393 h 1167387"/>
              <a:gd name="connsiteX6" fmla="*/ 2004297 w 2004297"/>
              <a:gd name="connsiteY6" fmla="*/ 1158998 h 1167387"/>
              <a:gd name="connsiteX0" fmla="*/ 0 w 2004297"/>
              <a:gd name="connsiteY0" fmla="*/ 1166174 h 1166174"/>
              <a:gd name="connsiteX1" fmla="*/ 603336 w 2004297"/>
              <a:gd name="connsiteY1" fmla="*/ 855782 h 1166174"/>
              <a:gd name="connsiteX2" fmla="*/ 804672 w 2004297"/>
              <a:gd name="connsiteY2" fmla="*/ 176274 h 1166174"/>
              <a:gd name="connsiteX3" fmla="*/ 1039563 w 2004297"/>
              <a:gd name="connsiteY3" fmla="*/ 105 h 1166174"/>
              <a:gd name="connsiteX4" fmla="*/ 1222981 w 2004297"/>
              <a:gd name="connsiteY4" fmla="*/ 190246 h 1166174"/>
              <a:gd name="connsiteX5" fmla="*/ 1425457 w 2004297"/>
              <a:gd name="connsiteY5" fmla="*/ 846180 h 1166174"/>
              <a:gd name="connsiteX6" fmla="*/ 2004297 w 2004297"/>
              <a:gd name="connsiteY6" fmla="*/ 1157785 h 116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297" h="1166174">
                <a:moveTo>
                  <a:pt x="0" y="1166174"/>
                </a:moveTo>
                <a:cubicBezTo>
                  <a:pt x="220910" y="1093469"/>
                  <a:pt x="469224" y="1020765"/>
                  <a:pt x="603336" y="855782"/>
                </a:cubicBezTo>
                <a:cubicBezTo>
                  <a:pt x="737448" y="690799"/>
                  <a:pt x="731968" y="318887"/>
                  <a:pt x="804672" y="176274"/>
                </a:cubicBezTo>
                <a:cubicBezTo>
                  <a:pt x="877376" y="33661"/>
                  <a:pt x="969845" y="-2224"/>
                  <a:pt x="1039563" y="105"/>
                </a:cubicBezTo>
                <a:cubicBezTo>
                  <a:pt x="1109281" y="2434"/>
                  <a:pt x="1158665" y="49234"/>
                  <a:pt x="1222981" y="190246"/>
                </a:cubicBezTo>
                <a:cubicBezTo>
                  <a:pt x="1287297" y="331259"/>
                  <a:pt x="1299622" y="692382"/>
                  <a:pt x="1425457" y="846180"/>
                </a:cubicBezTo>
                <a:cubicBezTo>
                  <a:pt x="1551292" y="999978"/>
                  <a:pt x="1777794" y="1117238"/>
                  <a:pt x="2004297" y="1157785"/>
                </a:cubicBezTo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8000205" y="3373567"/>
            <a:ext cx="3884611" cy="0"/>
          </a:xfrm>
          <a:prstGeom prst="straightConnector1">
            <a:avLst/>
          </a:prstGeom>
          <a:ln w="127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9432150" y="3803553"/>
            <a:ext cx="1927168" cy="205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/>
              <a:t>95% Confidence Interval</a:t>
            </a:r>
            <a:endParaRPr lang="en-US" sz="1200" b="1" dirty="0"/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9425819" y="3134715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1359318" y="3134715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665170" y="1811436"/>
            <a:ext cx="0" cy="167399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9514327" y="34403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cxnSp>
        <p:nvCxnSpPr>
          <p:cNvPr id="30" name="Straight Connector 29"/>
          <p:cNvCxnSpPr>
            <a:endCxn id="22" idx="3"/>
          </p:cNvCxnSpPr>
          <p:nvPr/>
        </p:nvCxnSpPr>
        <p:spPr>
          <a:xfrm flipV="1">
            <a:off x="10416112" y="1825764"/>
            <a:ext cx="10989" cy="1562926"/>
          </a:xfrm>
          <a:prstGeom prst="line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0101561" y="3415079"/>
            <a:ext cx="182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Sample Mean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8701586" y="6461125"/>
            <a:ext cx="1927168" cy="205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/>
              <a:t>95% Conf. Int. under H0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98256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Distribution and Confidence Interval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5498990" cy="4351338"/>
          </a:xfrm>
        </p:spPr>
        <p:txBody>
          <a:bodyPr/>
          <a:lstStyle/>
          <a:p>
            <a:r>
              <a:rPr lang="en-US" dirty="0" smtClean="0"/>
              <a:t>95% confidence interval:</a:t>
            </a:r>
            <a:r>
              <a:rPr lang="en-US" dirty="0"/>
              <a:t> </a:t>
            </a:r>
            <a:r>
              <a:rPr lang="en-US" dirty="0" smtClean="0"/>
              <a:t>95% of sample means will fall under this interval</a:t>
            </a:r>
          </a:p>
          <a:p>
            <a:pPr lvl="1"/>
            <a:endParaRPr lang="en-US" b="1" dirty="0"/>
          </a:p>
          <a:p>
            <a:r>
              <a:rPr lang="en-US" dirty="0" smtClean="0"/>
              <a:t>This means 95% of sample will include the mean of original </a:t>
            </a:r>
            <a:r>
              <a:rPr lang="en-US" dirty="0" smtClean="0"/>
              <a:t>sample</a:t>
            </a:r>
            <a:endParaRPr lang="en-US" dirty="0" smtClean="0"/>
          </a:p>
        </p:txBody>
      </p:sp>
      <p:pic>
        <p:nvPicPr>
          <p:cNvPr id="13" name="Content Placeholder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1"/>
          <a:stretch/>
        </p:blipFill>
        <p:spPr>
          <a:xfrm>
            <a:off x="7242635" y="1483346"/>
            <a:ext cx="4558836" cy="469361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995675" y="6234025"/>
            <a:ext cx="3250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http://rpsychologist.com/d3/CI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92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the Confidence </a:t>
            </a:r>
            <a:r>
              <a:rPr lang="en-US" dirty="0"/>
              <a:t>Interval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Determine confidence level (typically 95%)</a:t>
                </a:r>
              </a:p>
              <a:p>
                <a:r>
                  <a:rPr lang="en-US" dirty="0" smtClean="0"/>
                  <a:t>Estimate a sampling distribution (sample mean &amp; variance)</a:t>
                </a:r>
              </a:p>
              <a:p>
                <a:r>
                  <a:rPr lang="en-US" dirty="0" smtClean="0"/>
                  <a:t>Calculate confidence interval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𝑜𝑛𝑓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𝑛𝑡𝑒𝑟𝑣𝑎𝑙</m:t>
                    </m:r>
                    <m:r>
                      <a:rPr lang="en-US" i="1" baseline="-25000">
                        <a:latin typeface="Cambria Math" panose="02040503050406030204" pitchFamily="18" charset="0"/>
                      </a:rPr>
                      <m:t>95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̅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endParaRPr lang="en-US" dirty="0" smtClean="0">
                  <a:ea typeface="Cambria Math" panose="02040503050406030204" pitchFamily="18" charset="0"/>
                </a:endParaRPr>
              </a:p>
              <a:p>
                <a:pPr lvl="1"/>
                <a:endParaRPr lang="en-US" dirty="0"/>
              </a:p>
              <a:p>
                <a:pPr lvl="1"/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reeform 3"/>
          <p:cNvSpPr/>
          <p:nvPr/>
        </p:nvSpPr>
        <p:spPr>
          <a:xfrm>
            <a:off x="8871453" y="4377090"/>
            <a:ext cx="2587563" cy="1548875"/>
          </a:xfrm>
          <a:custGeom>
            <a:avLst/>
            <a:gdLst>
              <a:gd name="connsiteX0" fmla="*/ 0 w 1971413"/>
              <a:gd name="connsiteY0" fmla="*/ 1167387 h 1167387"/>
              <a:gd name="connsiteX1" fmla="*/ 570452 w 1971413"/>
              <a:gd name="connsiteY1" fmla="*/ 856995 h 1167387"/>
              <a:gd name="connsiteX2" fmla="*/ 771788 w 1971413"/>
              <a:gd name="connsiteY2" fmla="*/ 177487 h 1167387"/>
              <a:gd name="connsiteX3" fmla="*/ 1006679 w 1971413"/>
              <a:gd name="connsiteY3" fmla="*/ 1318 h 1167387"/>
              <a:gd name="connsiteX4" fmla="*/ 1216404 w 1971413"/>
              <a:gd name="connsiteY4" fmla="*/ 236209 h 1167387"/>
              <a:gd name="connsiteX5" fmla="*/ 1392573 w 1971413"/>
              <a:gd name="connsiteY5" fmla="*/ 924107 h 1167387"/>
              <a:gd name="connsiteX6" fmla="*/ 1971413 w 1971413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924107 h 1167387"/>
              <a:gd name="connsiteX6" fmla="*/ 2004297 w 2004297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847393 h 1167387"/>
              <a:gd name="connsiteX6" fmla="*/ 2004297 w 2004297"/>
              <a:gd name="connsiteY6" fmla="*/ 1158998 h 1167387"/>
              <a:gd name="connsiteX0" fmla="*/ 0 w 2004297"/>
              <a:gd name="connsiteY0" fmla="*/ 1166174 h 1166174"/>
              <a:gd name="connsiteX1" fmla="*/ 603336 w 2004297"/>
              <a:gd name="connsiteY1" fmla="*/ 855782 h 1166174"/>
              <a:gd name="connsiteX2" fmla="*/ 804672 w 2004297"/>
              <a:gd name="connsiteY2" fmla="*/ 176274 h 1166174"/>
              <a:gd name="connsiteX3" fmla="*/ 1039563 w 2004297"/>
              <a:gd name="connsiteY3" fmla="*/ 105 h 1166174"/>
              <a:gd name="connsiteX4" fmla="*/ 1222981 w 2004297"/>
              <a:gd name="connsiteY4" fmla="*/ 190246 h 1166174"/>
              <a:gd name="connsiteX5" fmla="*/ 1425457 w 2004297"/>
              <a:gd name="connsiteY5" fmla="*/ 846180 h 1166174"/>
              <a:gd name="connsiteX6" fmla="*/ 2004297 w 2004297"/>
              <a:gd name="connsiteY6" fmla="*/ 1157785 h 116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297" h="1166174">
                <a:moveTo>
                  <a:pt x="0" y="1166174"/>
                </a:moveTo>
                <a:cubicBezTo>
                  <a:pt x="220910" y="1093469"/>
                  <a:pt x="469224" y="1020765"/>
                  <a:pt x="603336" y="855782"/>
                </a:cubicBezTo>
                <a:cubicBezTo>
                  <a:pt x="737448" y="690799"/>
                  <a:pt x="731968" y="318887"/>
                  <a:pt x="804672" y="176274"/>
                </a:cubicBezTo>
                <a:cubicBezTo>
                  <a:pt x="877376" y="33661"/>
                  <a:pt x="969845" y="-2224"/>
                  <a:pt x="1039563" y="105"/>
                </a:cubicBezTo>
                <a:cubicBezTo>
                  <a:pt x="1109281" y="2434"/>
                  <a:pt x="1158665" y="49234"/>
                  <a:pt x="1222981" y="190246"/>
                </a:cubicBezTo>
                <a:cubicBezTo>
                  <a:pt x="1287297" y="331259"/>
                  <a:pt x="1299622" y="692382"/>
                  <a:pt x="1425457" y="846180"/>
                </a:cubicBezTo>
                <a:cubicBezTo>
                  <a:pt x="1551292" y="999978"/>
                  <a:pt x="1777794" y="1117238"/>
                  <a:pt x="2004297" y="1157785"/>
                </a:cubicBezTo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8523066" y="5925032"/>
            <a:ext cx="3278196" cy="2"/>
          </a:xfrm>
          <a:prstGeom prst="straightConnector1">
            <a:avLst/>
          </a:prstGeom>
          <a:ln w="127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083689" y="3552544"/>
            <a:ext cx="2055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Sampling Distribution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9212255" y="6433434"/>
            <a:ext cx="1927168" cy="205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/>
              <a:t>95% Confidence Interval</a:t>
            </a:r>
            <a:endParaRPr lang="en-US" sz="1200" b="1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9212255" y="5686180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1145754" y="5686180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0188031" y="4362901"/>
            <a:ext cx="0" cy="167399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9979695" y="6059971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9695" y="6059971"/>
                <a:ext cx="392287" cy="369332"/>
              </a:xfrm>
              <a:prstGeom prst="rect">
                <a:avLst/>
              </a:prstGeom>
              <a:blipFill rotWithShape="0">
                <a:blip r:embed="rId4"/>
                <a:stretch>
                  <a:fillRect r="-3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3450426" y="4480653"/>
                <a:ext cx="3730253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sz="2400" dirty="0" smtClean="0">
                    <a:ea typeface="Cambria Math" panose="02040503050406030204" pitchFamily="18" charset="0"/>
                  </a:rPr>
                  <a:t>:  1.96 (for 95% C.I.)</a:t>
                </a:r>
                <a:endParaRPr lang="en-US" sz="2400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sz="2400" dirty="0" smtClean="0"/>
                  <a:t>:  sample mean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2400" dirty="0" smtClean="0"/>
                  <a:t>:  sample variance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 smtClean="0"/>
                  <a:t>:  sample size</a:t>
                </a:r>
                <a:endParaRPr lang="en-US" sz="2400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0426" y="4480653"/>
                <a:ext cx="3730253" cy="1569660"/>
              </a:xfrm>
              <a:prstGeom prst="rect">
                <a:avLst/>
              </a:prstGeom>
              <a:blipFill rotWithShape="0">
                <a:blip r:embed="rId5"/>
                <a:stretch>
                  <a:fillRect t="-3101" b="-7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421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Agenda: Steps for Offline Evaluation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Preparing tasks</a:t>
            </a:r>
          </a:p>
          <a:p>
            <a:endParaRPr lang="en-US" dirty="0"/>
          </a:p>
          <a:p>
            <a:r>
              <a:rPr lang="en-US" dirty="0" smtClean="0"/>
              <a:t>Designing a judging interface</a:t>
            </a:r>
          </a:p>
          <a:p>
            <a:endParaRPr lang="en-US" dirty="0"/>
          </a:p>
          <a:p>
            <a:r>
              <a:rPr lang="en-US" dirty="0" smtClean="0"/>
              <a:t>Designing an experiment</a:t>
            </a:r>
          </a:p>
          <a:p>
            <a:endParaRPr lang="en-US" dirty="0" smtClean="0"/>
          </a:p>
          <a:p>
            <a:r>
              <a:rPr lang="en-US" dirty="0" smtClean="0"/>
              <a:t>Running the experiment</a:t>
            </a:r>
            <a:endParaRPr lang="en-US" dirty="0"/>
          </a:p>
          <a:p>
            <a:endParaRPr lang="en-US" dirty="0"/>
          </a:p>
          <a:p>
            <a:r>
              <a:rPr lang="en-US" dirty="0"/>
              <a:t>Evaluating the Experiment</a:t>
            </a:r>
            <a:endParaRPr lang="en-US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052" y="1825625"/>
            <a:ext cx="4080973" cy="34791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7772" y="2671260"/>
            <a:ext cx="3726071" cy="371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23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tasks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18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constitutes a task?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Goal</a:t>
            </a:r>
          </a:p>
          <a:p>
            <a:pPr lvl="1"/>
            <a:r>
              <a:rPr lang="en-US" dirty="0"/>
              <a:t>You want to evaluate the target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 task description provided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Task description</a:t>
            </a:r>
          </a:p>
          <a:p>
            <a:pPr lvl="1"/>
            <a:r>
              <a:rPr lang="en-US" dirty="0" smtClean="0"/>
              <a:t>Some (expression of) information need</a:t>
            </a:r>
          </a:p>
          <a:p>
            <a:pPr lvl="1"/>
            <a:r>
              <a:rPr lang="en-US" dirty="0" smtClean="0"/>
              <a:t>Search query / user profile / …</a:t>
            </a:r>
          </a:p>
          <a:p>
            <a:pPr lvl="1"/>
            <a:endParaRPr lang="en-US" dirty="0"/>
          </a:p>
          <a:p>
            <a:r>
              <a:rPr lang="en-US" dirty="0" smtClean="0"/>
              <a:t>Target</a:t>
            </a:r>
          </a:p>
          <a:p>
            <a:pPr lvl="1"/>
            <a:r>
              <a:rPr lang="en-US" dirty="0" smtClean="0"/>
              <a:t>System response to satisfy the need</a:t>
            </a:r>
          </a:p>
          <a:p>
            <a:pPr lvl="1"/>
            <a:r>
              <a:rPr lang="en-US" dirty="0" smtClean="0"/>
              <a:t>SERP / webpage / answer / …</a:t>
            </a:r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6246" y="1551409"/>
            <a:ext cx="4197554" cy="46255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01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4630</TotalTime>
  <Words>2878</Words>
  <Application>Microsoft Office PowerPoint</Application>
  <PresentationFormat>Widescreen</PresentationFormat>
  <Paragraphs>694</Paragraphs>
  <Slides>67</Slides>
  <Notes>27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4" baseType="lpstr">
      <vt:lpstr>Calibri-Bold</vt:lpstr>
      <vt:lpstr>Arial</vt:lpstr>
      <vt:lpstr>Calibri</vt:lpstr>
      <vt:lpstr>Calibri Light</vt:lpstr>
      <vt:lpstr>Cambria Math</vt:lpstr>
      <vt:lpstr>Office Theme</vt:lpstr>
      <vt:lpstr>Equation</vt:lpstr>
      <vt:lpstr>IR Evaluation:  Designing an End-to-End  Offline Evaluation Pipeline (2)</vt:lpstr>
      <vt:lpstr>Speaker Bio</vt:lpstr>
      <vt:lpstr>Evaluating a Data Product</vt:lpstr>
      <vt:lpstr>Better Evaluation = Better Data Product</vt:lpstr>
      <vt:lpstr>Tutorial Objective</vt:lpstr>
      <vt:lpstr>What Makes Evaluation in Industry different?</vt:lpstr>
      <vt:lpstr>Agenda: Steps for Offline Evaluation</vt:lpstr>
      <vt:lpstr>Preparing tasks</vt:lpstr>
      <vt:lpstr>What constitutes a task?</vt:lpstr>
      <vt:lpstr>Sampling tasks (queries)</vt:lpstr>
      <vt:lpstr>Add contexts if query alone is not enough</vt:lpstr>
      <vt:lpstr>Designing a judging interface</vt:lpstr>
      <vt:lpstr>Goals in designing a judging interface</vt:lpstr>
      <vt:lpstr>Designing a judging interface: SERP*</vt:lpstr>
      <vt:lpstr>Practice: Design your own Judging Interface</vt:lpstr>
      <vt:lpstr>What can go wrong here?</vt:lpstr>
      <vt:lpstr>Designing a judging interface: web result</vt:lpstr>
      <vt:lpstr>Judging Guideline</vt:lpstr>
      <vt:lpstr>Designing a judging interface: side-by-side</vt:lpstr>
      <vt:lpstr>Evaluation by Comparing Result Sets in Context</vt:lpstr>
      <vt:lpstr>Here or There: Preference Judgments for Relevance [Carterette et al. 2008]</vt:lpstr>
      <vt:lpstr>Tips on judging interface design</vt:lpstr>
      <vt:lpstr>Using Hidden Tasks for Quality Control [Alonso ’15] </vt:lpstr>
      <vt:lpstr>Designing an experiment</vt:lpstr>
      <vt:lpstr>From judgments to an experiment</vt:lpstr>
      <vt:lpstr>Breakdown of Experimental Cost</vt:lpstr>
      <vt:lpstr>Effect of Pay per Task</vt:lpstr>
      <vt:lpstr>Why overlap judgments?</vt:lpstr>
      <vt:lpstr>Majority Voting and Label Quality</vt:lpstr>
      <vt:lpstr>High vs. Low overlap experiment</vt:lpstr>
      <vt:lpstr>Summary: Evaluation Goals &amp; Guidelines</vt:lpstr>
      <vt:lpstr>Running the experiment</vt:lpstr>
      <vt:lpstr>Choosing judge pools</vt:lpstr>
      <vt:lpstr>Choosing judge within the pool</vt:lpstr>
      <vt:lpstr>Training judges: Training tasks</vt:lpstr>
      <vt:lpstr>Crowd workers communicate with each other!</vt:lpstr>
      <vt:lpstr>Cost of Qualification Test [Alonso’13]</vt:lpstr>
      <vt:lpstr>Tips on running an experiment</vt:lpstr>
      <vt:lpstr>Evaluating the Experiment</vt:lpstr>
      <vt:lpstr>Analyzing the judgment quality</vt:lpstr>
      <vt:lpstr>Comparing Inter-rater Metrics</vt:lpstr>
      <vt:lpstr>Analyzing the judgment quality</vt:lpstr>
      <vt:lpstr>Using Behavior of Crowd Judges for QA</vt:lpstr>
      <vt:lpstr>Case Study: Relevance Dimensions in Preference-based IR Evaluation [Kim et al. ’13]</vt:lpstr>
      <vt:lpstr>Case Study: Relevance Dimensions in Preference-based IR Evaluation [Kim et al. ’13]</vt:lpstr>
      <vt:lpstr>Conclusions</vt:lpstr>
      <vt:lpstr>Building a Production Evaluation Pipeline</vt:lpstr>
      <vt:lpstr>Recap: Steps for Offline Evaluation</vt:lpstr>
      <vt:lpstr>Main References</vt:lpstr>
      <vt:lpstr>Optional</vt:lpstr>
      <vt:lpstr>Impact of Highlights on Document Relevance</vt:lpstr>
      <vt:lpstr>Architecture Example: BingDAT</vt:lpstr>
      <vt:lpstr>Computing Cohen’s Kappa</vt:lpstr>
      <vt:lpstr>Computing Quality Score: Cohen’s Kappa</vt:lpstr>
      <vt:lpstr>Computing Cohen’s Kappa</vt:lpstr>
      <vt:lpstr>Computing Cohen’s Kappa</vt:lpstr>
      <vt:lpstr>Computing Cohen’s Kappa</vt:lpstr>
      <vt:lpstr>Computing Cohen’s Kappa</vt:lpstr>
      <vt:lpstr>Computing Cohen’s Kappa</vt:lpstr>
      <vt:lpstr>Computing Cohen’s Kappa</vt:lpstr>
      <vt:lpstr>Computing Cohen’s Kappa</vt:lpstr>
      <vt:lpstr>What is a good value for Kappa?</vt:lpstr>
      <vt:lpstr>Calculating the Confidence Interval</vt:lpstr>
      <vt:lpstr>Drawing Conclusions</vt:lpstr>
      <vt:lpstr>Confidence Interval and Hypothesis Testing</vt:lpstr>
      <vt:lpstr>Sampling Distribution and Confidence Interval</vt:lpstr>
      <vt:lpstr>Computing the Confidence Interval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Jin Kim</dc:creator>
  <cp:lastModifiedBy>Jin Kim</cp:lastModifiedBy>
  <cp:revision>127</cp:revision>
  <dcterms:created xsi:type="dcterms:W3CDTF">2015-05-28T03:18:39Z</dcterms:created>
  <dcterms:modified xsi:type="dcterms:W3CDTF">2015-08-09T13:54:08Z</dcterms:modified>
</cp:coreProperties>
</file>

<file path=docProps/thumbnail.jpeg>
</file>